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3.xml" ContentType="application/vnd.openxmlformats-officedocument.presentationml.comments+xml"/>
  <Override PartName="/ppt/notesSlides/notesSlide11.xml" ContentType="application/vnd.openxmlformats-officedocument.presentationml.notesSlide+xml"/>
  <Override PartName="/ppt/comments/comment4.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5.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comment6.xml" ContentType="application/vnd.openxmlformats-officedocument.presentationml.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comment7.xml" ContentType="application/vnd.openxmlformats-officedocument.presentationml.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0"/>
  </p:notesMasterIdLst>
  <p:handoutMasterIdLst>
    <p:handoutMasterId r:id="rId81"/>
  </p:handoutMasterIdLst>
  <p:sldIdLst>
    <p:sldId id="256" r:id="rId2"/>
    <p:sldId id="271" r:id="rId3"/>
    <p:sldId id="290" r:id="rId4"/>
    <p:sldId id="455" r:id="rId5"/>
    <p:sldId id="456" r:id="rId6"/>
    <p:sldId id="649" r:id="rId7"/>
    <p:sldId id="675" r:id="rId8"/>
    <p:sldId id="453" r:id="rId9"/>
    <p:sldId id="674" r:id="rId10"/>
    <p:sldId id="518" r:id="rId11"/>
    <p:sldId id="520" r:id="rId12"/>
    <p:sldId id="676" r:id="rId13"/>
    <p:sldId id="677" r:id="rId14"/>
    <p:sldId id="678" r:id="rId15"/>
    <p:sldId id="679" r:id="rId16"/>
    <p:sldId id="688" r:id="rId17"/>
    <p:sldId id="694" r:id="rId18"/>
    <p:sldId id="725" r:id="rId19"/>
    <p:sldId id="715" r:id="rId20"/>
    <p:sldId id="716" r:id="rId21"/>
    <p:sldId id="718" r:id="rId22"/>
    <p:sldId id="717" r:id="rId23"/>
    <p:sldId id="721" r:id="rId24"/>
    <p:sldId id="757" r:id="rId25"/>
    <p:sldId id="696" r:id="rId26"/>
    <p:sldId id="697" r:id="rId27"/>
    <p:sldId id="701" r:id="rId28"/>
    <p:sldId id="703" r:id="rId29"/>
    <p:sldId id="705" r:id="rId30"/>
    <p:sldId id="707" r:id="rId31"/>
    <p:sldId id="720" r:id="rId32"/>
    <p:sldId id="719" r:id="rId33"/>
    <p:sldId id="758" r:id="rId34"/>
    <p:sldId id="788" r:id="rId35"/>
    <p:sldId id="783" r:id="rId36"/>
    <p:sldId id="552" r:id="rId37"/>
    <p:sldId id="787" r:id="rId38"/>
    <p:sldId id="744" r:id="rId39"/>
    <p:sldId id="745" r:id="rId40"/>
    <p:sldId id="746" r:id="rId41"/>
    <p:sldId id="747" r:id="rId42"/>
    <p:sldId id="748" r:id="rId43"/>
    <p:sldId id="752" r:id="rId44"/>
    <p:sldId id="751" r:id="rId45"/>
    <p:sldId id="789" r:id="rId46"/>
    <p:sldId id="784" r:id="rId47"/>
    <p:sldId id="774" r:id="rId48"/>
    <p:sldId id="775" r:id="rId49"/>
    <p:sldId id="776" r:id="rId50"/>
    <p:sldId id="777" r:id="rId51"/>
    <p:sldId id="785" r:id="rId52"/>
    <p:sldId id="760" r:id="rId53"/>
    <p:sldId id="761" r:id="rId54"/>
    <p:sldId id="762" r:id="rId55"/>
    <p:sldId id="763" r:id="rId56"/>
    <p:sldId id="764" r:id="rId57"/>
    <p:sldId id="765" r:id="rId58"/>
    <p:sldId id="766" r:id="rId59"/>
    <p:sldId id="767" r:id="rId60"/>
    <p:sldId id="768" r:id="rId61"/>
    <p:sldId id="769" r:id="rId62"/>
    <p:sldId id="770" r:id="rId63"/>
    <p:sldId id="771" r:id="rId64"/>
    <p:sldId id="772" r:id="rId65"/>
    <p:sldId id="773" r:id="rId66"/>
    <p:sldId id="786" r:id="rId67"/>
    <p:sldId id="782" r:id="rId68"/>
    <p:sldId id="603" r:id="rId69"/>
    <p:sldId id="616" r:id="rId70"/>
    <p:sldId id="617" r:id="rId71"/>
    <p:sldId id="681" r:id="rId72"/>
    <p:sldId id="742" r:id="rId73"/>
    <p:sldId id="652" r:id="rId74"/>
    <p:sldId id="634" r:id="rId75"/>
    <p:sldId id="635" r:id="rId76"/>
    <p:sldId id="653" r:id="rId77"/>
    <p:sldId id="352" r:id="rId78"/>
    <p:sldId id="658" r:id="rId7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yce, Patrick L." initials="PLJ"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2" autoAdjust="0"/>
    <p:restoredTop sz="94004" autoAdjust="0"/>
  </p:normalViewPr>
  <p:slideViewPr>
    <p:cSldViewPr snapToGrid="0">
      <p:cViewPr>
        <p:scale>
          <a:sx n="110" d="100"/>
          <a:sy n="110" d="100"/>
        </p:scale>
        <p:origin x="-1902" y="-84"/>
      </p:cViewPr>
      <p:guideLst>
        <p:guide orient="horz" pos="2160"/>
        <p:guide pos="2880"/>
      </p:guideLst>
    </p:cSldViewPr>
  </p:slideViewPr>
  <p:notesTextViewPr>
    <p:cViewPr>
      <p:scale>
        <a:sx n="1" d="1"/>
        <a:sy n="1" d="1"/>
      </p:scale>
      <p:origin x="0" y="0"/>
    </p:cViewPr>
  </p:notesTextViewPr>
  <p:sorterViewPr>
    <p:cViewPr>
      <p:scale>
        <a:sx n="100" d="100"/>
        <a:sy n="100" d="100"/>
      </p:scale>
      <p:origin x="0" y="-2796"/>
    </p:cViewPr>
  </p:sorterViewPr>
  <p:notesViewPr>
    <p:cSldViewPr snapToGrid="0">
      <p:cViewPr varScale="1">
        <p:scale>
          <a:sx n="83" d="100"/>
          <a:sy n="83" d="100"/>
        </p:scale>
        <p:origin x="381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7-07T11:08:17.683" idx="1">
    <p:pos x="10" y="10"/>
    <p:text>This slide is blury.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7-07-07T11:09:25.780" idx="2">
    <p:pos x="10" y="10"/>
    <p:text>Hae either of the tribes sent this in yet?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7-07-07T11:10:30.653" idx="4">
    <p:pos x="3385" y="1760"/>
    <p:text>"use to make the decision"</p:text>
  </p:cm>
  <p:cm authorId="0" dt="2017-07-07T11:11:04.559" idx="5">
    <p:pos x="1489" y="2032"/>
    <p:text>"have"</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7-07-07T11:15:18.733" idx="8">
    <p:pos x="2123" y="1728"/>
    <p:text>Have a semi colon or colon to break this up.</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7-07-07T13:01:42.365" idx="9">
    <p:pos x="3830" y="1275"/>
    <p:text>Can this be made bigger?
</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7-07-07T13:24:45.535" idx="10">
    <p:pos x="1820" y="1228"/>
    <p:text>Can this be changed to black? Or change slide 64 question to blue?</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7-07-07T13:29:41.327" idx="12">
    <p:pos x="766" y="3603"/>
    <p:text>can the "h" and "e" also be highlighted. Or, just un-highlight the t.</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12516"/>
            <a:ext cx="7313614" cy="481013"/>
          </a:xfrm>
          <a:prstGeom prst="rect">
            <a:avLst/>
          </a:prstGeom>
        </p:spPr>
        <p:txBody>
          <a:bodyPr vert="horz" lIns="91440" tIns="45720" rIns="91440" bIns="45720" rtlCol="0" anchor="ctr" anchorCtr="1"/>
          <a:lstStyle>
            <a:lvl1pPr algn="l">
              <a:defRPr sz="1200"/>
            </a:lvl1pPr>
          </a:lstStyle>
          <a:p>
            <a:pPr algn="ctr"/>
            <a:r>
              <a:rPr lang="en-US" sz="1400" b="1" dirty="0"/>
              <a:t>ND SPF PFS Training #3</a:t>
            </a:r>
          </a:p>
        </p:txBody>
      </p:sp>
    </p:spTree>
    <p:extLst>
      <p:ext uri="{BB962C8B-B14F-4D97-AF65-F5344CB8AC3E}">
        <p14:creationId xmlns:p14="http://schemas.microsoft.com/office/powerpoint/2010/main" val="2828900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27530FC0-8A8E-46A8-AA3A-7AE7811764EC}" type="datetimeFigureOut">
              <a:rPr lang="en-US" smtClean="0"/>
              <a:t>7/7/2017</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7A2D1C0-50CB-4ADE-8E44-25BBECAD703D}" type="slidenum">
              <a:rPr lang="en-US" smtClean="0"/>
              <a:t>‹#›</a:t>
            </a:fld>
            <a:endParaRPr lang="en-US"/>
          </a:p>
        </p:txBody>
      </p:sp>
    </p:spTree>
    <p:extLst>
      <p:ext uri="{BB962C8B-B14F-4D97-AF65-F5344CB8AC3E}">
        <p14:creationId xmlns:p14="http://schemas.microsoft.com/office/powerpoint/2010/main" val="32416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3744">
              <a:spcBef>
                <a:spcPct val="30000"/>
              </a:spcBef>
              <a:defRPr sz="1300">
                <a:solidFill>
                  <a:schemeClr val="tx1"/>
                </a:solidFill>
                <a:latin typeface="Arial" charset="0"/>
                <a:ea typeface="ＭＳ Ｐゴシック" charset="-128"/>
              </a:defRPr>
            </a:lvl1pPr>
            <a:lvl2pPr marL="794404" indent="-305540" defTabSz="1033744">
              <a:spcBef>
                <a:spcPct val="30000"/>
              </a:spcBef>
              <a:defRPr sz="1300">
                <a:solidFill>
                  <a:schemeClr val="tx1"/>
                </a:solidFill>
                <a:latin typeface="Arial" charset="0"/>
                <a:ea typeface="ＭＳ Ｐゴシック" charset="-128"/>
              </a:defRPr>
            </a:lvl2pPr>
            <a:lvl3pPr marL="1222161" indent="-244432" defTabSz="1033744">
              <a:spcBef>
                <a:spcPct val="30000"/>
              </a:spcBef>
              <a:defRPr sz="1300">
                <a:solidFill>
                  <a:schemeClr val="tx1"/>
                </a:solidFill>
                <a:latin typeface="Arial" charset="0"/>
                <a:ea typeface="ＭＳ Ｐゴシック" charset="-128"/>
              </a:defRPr>
            </a:lvl3pPr>
            <a:lvl4pPr marL="1711024" indent="-244432" defTabSz="1033744">
              <a:spcBef>
                <a:spcPct val="30000"/>
              </a:spcBef>
              <a:defRPr sz="1300">
                <a:solidFill>
                  <a:schemeClr val="tx1"/>
                </a:solidFill>
                <a:latin typeface="Arial" charset="0"/>
                <a:ea typeface="ＭＳ Ｐゴシック" charset="-128"/>
              </a:defRPr>
            </a:lvl4pPr>
            <a:lvl5pPr marL="2199889" indent="-244432" defTabSz="1033744">
              <a:spcBef>
                <a:spcPct val="30000"/>
              </a:spcBef>
              <a:defRPr sz="1300">
                <a:solidFill>
                  <a:schemeClr val="tx1"/>
                </a:solidFill>
                <a:latin typeface="Arial" charset="0"/>
                <a:ea typeface="ＭＳ Ｐゴシック" charset="-128"/>
              </a:defRPr>
            </a:lvl5pPr>
            <a:lvl6pPr marL="2688753" indent="-244432" defTabSz="1033744" eaLnBrk="0" fontAlgn="base" hangingPunct="0">
              <a:spcBef>
                <a:spcPct val="30000"/>
              </a:spcBef>
              <a:spcAft>
                <a:spcPct val="0"/>
              </a:spcAft>
              <a:defRPr sz="1300">
                <a:solidFill>
                  <a:schemeClr val="tx1"/>
                </a:solidFill>
                <a:latin typeface="Arial" charset="0"/>
                <a:ea typeface="ＭＳ Ｐゴシック" charset="-128"/>
              </a:defRPr>
            </a:lvl6pPr>
            <a:lvl7pPr marL="3177617" indent="-244432" defTabSz="1033744" eaLnBrk="0" fontAlgn="base" hangingPunct="0">
              <a:spcBef>
                <a:spcPct val="30000"/>
              </a:spcBef>
              <a:spcAft>
                <a:spcPct val="0"/>
              </a:spcAft>
              <a:defRPr sz="1300">
                <a:solidFill>
                  <a:schemeClr val="tx1"/>
                </a:solidFill>
                <a:latin typeface="Arial" charset="0"/>
                <a:ea typeface="ＭＳ Ｐゴシック" charset="-128"/>
              </a:defRPr>
            </a:lvl7pPr>
            <a:lvl8pPr marL="3666482" indent="-244432" defTabSz="1033744" eaLnBrk="0" fontAlgn="base" hangingPunct="0">
              <a:spcBef>
                <a:spcPct val="30000"/>
              </a:spcBef>
              <a:spcAft>
                <a:spcPct val="0"/>
              </a:spcAft>
              <a:defRPr sz="1300">
                <a:solidFill>
                  <a:schemeClr val="tx1"/>
                </a:solidFill>
                <a:latin typeface="Arial" charset="0"/>
                <a:ea typeface="ＭＳ Ｐゴシック" charset="-128"/>
              </a:defRPr>
            </a:lvl8pPr>
            <a:lvl9pPr marL="4155345" indent="-244432" defTabSz="1033744" eaLnBrk="0" fontAlgn="base" hangingPunct="0">
              <a:spcBef>
                <a:spcPct val="30000"/>
              </a:spcBef>
              <a:spcAft>
                <a:spcPct val="0"/>
              </a:spcAft>
              <a:defRPr sz="1300">
                <a:solidFill>
                  <a:schemeClr val="tx1"/>
                </a:solidFill>
                <a:latin typeface="Arial" charset="0"/>
                <a:ea typeface="ＭＳ Ｐゴシック" charset="-128"/>
              </a:defRPr>
            </a:lvl9pPr>
          </a:lstStyle>
          <a:p>
            <a:pPr>
              <a:spcBef>
                <a:spcPct val="0"/>
              </a:spcBef>
            </a:pPr>
            <a:fld id="{B850D4A0-1561-CB44-A8D9-ED3F56099040}" type="slidenum">
              <a:rPr lang="en-US" altLang="en-US" sz="1400">
                <a:ea typeface="Osaka" charset="-128"/>
                <a:cs typeface="Osaka" charset="-128"/>
              </a:rPr>
              <a:pPr>
                <a:spcBef>
                  <a:spcPct val="0"/>
                </a:spcBef>
              </a:pPr>
              <a:t>5</a:t>
            </a:fld>
            <a:endParaRPr lang="en-US" altLang="en-US" sz="1400">
              <a:ea typeface="Osaka" charset="-128"/>
              <a:cs typeface="Osaka" charset="-128"/>
            </a:endParaRPr>
          </a:p>
        </p:txBody>
      </p:sp>
      <p:sp>
        <p:nvSpPr>
          <p:cNvPr id="44035" name="Rectangle 2"/>
          <p:cNvSpPr>
            <a:spLocks noGrp="1" noRot="1" noChangeAspect="1" noChangeArrowheads="1" noTextEdit="1"/>
          </p:cNvSpPr>
          <p:nvPr>
            <p:ph type="sldImg"/>
          </p:nvPr>
        </p:nvSpPr>
        <p:spPr>
          <a:xfrm>
            <a:off x="1524000" y="1211263"/>
            <a:ext cx="4365625" cy="3275012"/>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2858721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BD813CEB-08D0-4C3A-85F9-07707BCD83E3}" type="slidenum">
              <a:rPr lang="en-US" altLang="en-US" sz="1200" smtClean="0"/>
              <a:pPr/>
              <a:t>16</a:t>
            </a:fld>
            <a:endParaRPr lang="en-US" altLang="en-US" sz="1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21367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85372" indent="-302066">
              <a:spcBef>
                <a:spcPct val="30000"/>
              </a:spcBef>
              <a:defRPr sz="1300">
                <a:solidFill>
                  <a:schemeClr val="tx1"/>
                </a:solidFill>
                <a:latin typeface="Arial" panose="020B0604020202020204" pitchFamily="34" charset="0"/>
              </a:defRPr>
            </a:lvl2pPr>
            <a:lvl3pPr marL="1208265" indent="-241653">
              <a:spcBef>
                <a:spcPct val="30000"/>
              </a:spcBef>
              <a:defRPr sz="1300">
                <a:solidFill>
                  <a:schemeClr val="tx1"/>
                </a:solidFill>
                <a:latin typeface="Arial" panose="020B0604020202020204" pitchFamily="34" charset="0"/>
              </a:defRPr>
            </a:lvl3pPr>
            <a:lvl4pPr marL="1691571" indent="-241653">
              <a:spcBef>
                <a:spcPct val="30000"/>
              </a:spcBef>
              <a:defRPr sz="1300">
                <a:solidFill>
                  <a:schemeClr val="tx1"/>
                </a:solidFill>
                <a:latin typeface="Arial" panose="020B0604020202020204" pitchFamily="34" charset="0"/>
              </a:defRPr>
            </a:lvl4pPr>
            <a:lvl5pPr marL="2174878" indent="-241653">
              <a:spcBef>
                <a:spcPct val="30000"/>
              </a:spcBef>
              <a:defRPr sz="1300">
                <a:solidFill>
                  <a:schemeClr val="tx1"/>
                </a:solidFill>
                <a:latin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AF8EBF8-5F4D-41DE-B802-5780F7DDAD44}" type="slidenum">
              <a:rPr lang="en-US" altLang="en-US"/>
              <a:pPr>
                <a:spcBef>
                  <a:spcPct val="0"/>
                </a:spcBef>
              </a:pPr>
              <a:t>18</a:t>
            </a:fld>
            <a:endParaRPr lang="en-US" altLang="en-US"/>
          </a:p>
        </p:txBody>
      </p:sp>
      <p:sp>
        <p:nvSpPr>
          <p:cNvPr id="28675" name="Rectangle 2"/>
          <p:cNvSpPr>
            <a:spLocks noGrp="1" noRot="1" noChangeAspect="1" noChangeArrowheads="1" noTextEdit="1"/>
          </p:cNvSpPr>
          <p:nvPr>
            <p:ph type="sldImg"/>
          </p:nvPr>
        </p:nvSpPr>
        <p:spPr>
          <a:xfrm>
            <a:off x="1382713" y="757238"/>
            <a:ext cx="5040312" cy="3779837"/>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55427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85372" indent="-302066">
              <a:spcBef>
                <a:spcPct val="30000"/>
              </a:spcBef>
              <a:defRPr sz="1300">
                <a:solidFill>
                  <a:schemeClr val="tx1"/>
                </a:solidFill>
                <a:latin typeface="Arial" panose="020B0604020202020204" pitchFamily="34" charset="0"/>
              </a:defRPr>
            </a:lvl2pPr>
            <a:lvl3pPr marL="1208265" indent="-241653">
              <a:spcBef>
                <a:spcPct val="30000"/>
              </a:spcBef>
              <a:defRPr sz="1300">
                <a:solidFill>
                  <a:schemeClr val="tx1"/>
                </a:solidFill>
                <a:latin typeface="Arial" panose="020B0604020202020204" pitchFamily="34" charset="0"/>
              </a:defRPr>
            </a:lvl3pPr>
            <a:lvl4pPr marL="1691571" indent="-241653">
              <a:spcBef>
                <a:spcPct val="30000"/>
              </a:spcBef>
              <a:defRPr sz="1300">
                <a:solidFill>
                  <a:schemeClr val="tx1"/>
                </a:solidFill>
                <a:latin typeface="Arial" panose="020B0604020202020204" pitchFamily="34" charset="0"/>
              </a:defRPr>
            </a:lvl4pPr>
            <a:lvl5pPr marL="2174878" indent="-241653">
              <a:spcBef>
                <a:spcPct val="30000"/>
              </a:spcBef>
              <a:defRPr sz="1300">
                <a:solidFill>
                  <a:schemeClr val="tx1"/>
                </a:solidFill>
                <a:latin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C96097D-CD18-4E40-A110-06634E5F2EDA}" type="slidenum">
              <a:rPr lang="en-US" altLang="en-US" smtClean="0"/>
              <a:pPr>
                <a:spcBef>
                  <a:spcPct val="0"/>
                </a:spcBef>
              </a:pPr>
              <a:t>21</a:t>
            </a:fld>
            <a:endParaRPr lang="en-US" altLang="en-US" dirty="0"/>
          </a:p>
        </p:txBody>
      </p:sp>
      <p:sp>
        <p:nvSpPr>
          <p:cNvPr id="118787" name="Rectangle 2"/>
          <p:cNvSpPr>
            <a:spLocks noGrp="1" noRot="1" noChangeAspect="1" noChangeArrowheads="1" noTextEdit="1"/>
          </p:cNvSpPr>
          <p:nvPr>
            <p:ph type="sldImg"/>
          </p:nvPr>
        </p:nvSpPr>
        <p:spPr>
          <a:xfrm>
            <a:off x="1382713" y="757238"/>
            <a:ext cx="5040312" cy="3779837"/>
          </a:xfrm>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54800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85372" indent="-302066">
              <a:spcBef>
                <a:spcPct val="30000"/>
              </a:spcBef>
              <a:defRPr sz="1300">
                <a:solidFill>
                  <a:schemeClr val="tx1"/>
                </a:solidFill>
                <a:latin typeface="Arial" panose="020B0604020202020204" pitchFamily="34" charset="0"/>
              </a:defRPr>
            </a:lvl2pPr>
            <a:lvl3pPr marL="1208265" indent="-241653">
              <a:spcBef>
                <a:spcPct val="30000"/>
              </a:spcBef>
              <a:defRPr sz="1300">
                <a:solidFill>
                  <a:schemeClr val="tx1"/>
                </a:solidFill>
                <a:latin typeface="Arial" panose="020B0604020202020204" pitchFamily="34" charset="0"/>
              </a:defRPr>
            </a:lvl3pPr>
            <a:lvl4pPr marL="1691571" indent="-241653">
              <a:spcBef>
                <a:spcPct val="30000"/>
              </a:spcBef>
              <a:defRPr sz="1300">
                <a:solidFill>
                  <a:schemeClr val="tx1"/>
                </a:solidFill>
                <a:latin typeface="Arial" panose="020B0604020202020204" pitchFamily="34" charset="0"/>
              </a:defRPr>
            </a:lvl4pPr>
            <a:lvl5pPr marL="2174878" indent="-241653">
              <a:spcBef>
                <a:spcPct val="30000"/>
              </a:spcBef>
              <a:defRPr sz="1300">
                <a:solidFill>
                  <a:schemeClr val="tx1"/>
                </a:solidFill>
                <a:latin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AF8EBF8-5F4D-41DE-B802-5780F7DDAD44}" type="slidenum">
              <a:rPr lang="en-US" altLang="en-US"/>
              <a:pPr>
                <a:spcBef>
                  <a:spcPct val="0"/>
                </a:spcBef>
              </a:pPr>
              <a:t>24</a:t>
            </a:fld>
            <a:endParaRPr lang="en-US" altLang="en-US"/>
          </a:p>
        </p:txBody>
      </p:sp>
      <p:sp>
        <p:nvSpPr>
          <p:cNvPr id="28675" name="Rectangle 2"/>
          <p:cNvSpPr>
            <a:spLocks noGrp="1" noRot="1" noChangeAspect="1" noChangeArrowheads="1" noTextEdit="1"/>
          </p:cNvSpPr>
          <p:nvPr>
            <p:ph type="sldImg"/>
          </p:nvPr>
        </p:nvSpPr>
        <p:spPr>
          <a:xfrm>
            <a:off x="1382713" y="757238"/>
            <a:ext cx="5040312" cy="3779837"/>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17037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85372" indent="-302066">
              <a:spcBef>
                <a:spcPct val="30000"/>
              </a:spcBef>
              <a:defRPr sz="1300">
                <a:solidFill>
                  <a:schemeClr val="tx1"/>
                </a:solidFill>
                <a:latin typeface="Arial" panose="020B0604020202020204" pitchFamily="34" charset="0"/>
              </a:defRPr>
            </a:lvl2pPr>
            <a:lvl3pPr marL="1208265" indent="-241653">
              <a:spcBef>
                <a:spcPct val="30000"/>
              </a:spcBef>
              <a:defRPr sz="1300">
                <a:solidFill>
                  <a:schemeClr val="tx1"/>
                </a:solidFill>
                <a:latin typeface="Arial" panose="020B0604020202020204" pitchFamily="34" charset="0"/>
              </a:defRPr>
            </a:lvl3pPr>
            <a:lvl4pPr marL="1691571" indent="-241653">
              <a:spcBef>
                <a:spcPct val="30000"/>
              </a:spcBef>
              <a:defRPr sz="1300">
                <a:solidFill>
                  <a:schemeClr val="tx1"/>
                </a:solidFill>
                <a:latin typeface="Arial" panose="020B0604020202020204" pitchFamily="34" charset="0"/>
              </a:defRPr>
            </a:lvl4pPr>
            <a:lvl5pPr marL="2174878" indent="-241653">
              <a:spcBef>
                <a:spcPct val="30000"/>
              </a:spcBef>
              <a:defRPr sz="1300">
                <a:solidFill>
                  <a:schemeClr val="tx1"/>
                </a:solidFill>
                <a:latin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AF8EBF8-5F4D-41DE-B802-5780F7DDAD44}" type="slidenum">
              <a:rPr lang="en-US" altLang="en-US"/>
              <a:pPr>
                <a:spcBef>
                  <a:spcPct val="0"/>
                </a:spcBef>
              </a:pPr>
              <a:t>33</a:t>
            </a:fld>
            <a:endParaRPr lang="en-US" altLang="en-US"/>
          </a:p>
        </p:txBody>
      </p:sp>
      <p:sp>
        <p:nvSpPr>
          <p:cNvPr id="28675" name="Rectangle 2"/>
          <p:cNvSpPr>
            <a:spLocks noGrp="1" noRot="1" noChangeAspect="1" noChangeArrowheads="1" noTextEdit="1"/>
          </p:cNvSpPr>
          <p:nvPr>
            <p:ph type="sldImg"/>
          </p:nvPr>
        </p:nvSpPr>
        <p:spPr>
          <a:xfrm>
            <a:off x="1382713" y="757238"/>
            <a:ext cx="5040312" cy="3779837"/>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54624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85372" indent="-302066">
              <a:spcBef>
                <a:spcPct val="30000"/>
              </a:spcBef>
              <a:defRPr sz="1300">
                <a:solidFill>
                  <a:schemeClr val="tx1"/>
                </a:solidFill>
                <a:latin typeface="Arial" panose="020B0604020202020204" pitchFamily="34" charset="0"/>
              </a:defRPr>
            </a:lvl2pPr>
            <a:lvl3pPr marL="1208265" indent="-241653">
              <a:spcBef>
                <a:spcPct val="30000"/>
              </a:spcBef>
              <a:defRPr sz="1300">
                <a:solidFill>
                  <a:schemeClr val="tx1"/>
                </a:solidFill>
                <a:latin typeface="Arial" panose="020B0604020202020204" pitchFamily="34" charset="0"/>
              </a:defRPr>
            </a:lvl3pPr>
            <a:lvl4pPr marL="1691571" indent="-241653">
              <a:spcBef>
                <a:spcPct val="30000"/>
              </a:spcBef>
              <a:defRPr sz="1300">
                <a:solidFill>
                  <a:schemeClr val="tx1"/>
                </a:solidFill>
                <a:latin typeface="Arial" panose="020B0604020202020204" pitchFamily="34" charset="0"/>
              </a:defRPr>
            </a:lvl4pPr>
            <a:lvl5pPr marL="2174878" indent="-241653">
              <a:spcBef>
                <a:spcPct val="30000"/>
              </a:spcBef>
              <a:defRPr sz="1300">
                <a:solidFill>
                  <a:schemeClr val="tx1"/>
                </a:solidFill>
                <a:latin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AF8EBF8-5F4D-41DE-B802-5780F7DDAD44}" type="slidenum">
              <a:rPr lang="en-US" altLang="en-US"/>
              <a:pPr>
                <a:spcBef>
                  <a:spcPct val="0"/>
                </a:spcBef>
              </a:pPr>
              <a:t>35</a:t>
            </a:fld>
            <a:endParaRPr lang="en-US" altLang="en-US"/>
          </a:p>
        </p:txBody>
      </p:sp>
      <p:sp>
        <p:nvSpPr>
          <p:cNvPr id="28675" name="Rectangle 2"/>
          <p:cNvSpPr>
            <a:spLocks noGrp="1" noRot="1" noChangeAspect="1" noChangeArrowheads="1" noTextEdit="1"/>
          </p:cNvSpPr>
          <p:nvPr>
            <p:ph type="sldImg"/>
          </p:nvPr>
        </p:nvSpPr>
        <p:spPr>
          <a:xfrm>
            <a:off x="1382713" y="757238"/>
            <a:ext cx="5040312" cy="3779837"/>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61826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85372" indent="-302066">
              <a:spcBef>
                <a:spcPct val="30000"/>
              </a:spcBef>
              <a:defRPr sz="1300">
                <a:solidFill>
                  <a:schemeClr val="tx1"/>
                </a:solidFill>
                <a:latin typeface="Arial" panose="020B0604020202020204" pitchFamily="34" charset="0"/>
              </a:defRPr>
            </a:lvl2pPr>
            <a:lvl3pPr marL="1208265" indent="-241653">
              <a:spcBef>
                <a:spcPct val="30000"/>
              </a:spcBef>
              <a:defRPr sz="1300">
                <a:solidFill>
                  <a:schemeClr val="tx1"/>
                </a:solidFill>
                <a:latin typeface="Arial" panose="020B0604020202020204" pitchFamily="34" charset="0"/>
              </a:defRPr>
            </a:lvl3pPr>
            <a:lvl4pPr marL="1691571" indent="-241653">
              <a:spcBef>
                <a:spcPct val="30000"/>
              </a:spcBef>
              <a:defRPr sz="1300">
                <a:solidFill>
                  <a:schemeClr val="tx1"/>
                </a:solidFill>
                <a:latin typeface="Arial" panose="020B0604020202020204" pitchFamily="34" charset="0"/>
              </a:defRPr>
            </a:lvl4pPr>
            <a:lvl5pPr marL="2174878" indent="-241653">
              <a:spcBef>
                <a:spcPct val="30000"/>
              </a:spcBef>
              <a:defRPr sz="1300">
                <a:solidFill>
                  <a:schemeClr val="tx1"/>
                </a:solidFill>
                <a:latin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C96097D-CD18-4E40-A110-06634E5F2EDA}" type="slidenum">
              <a:rPr lang="en-US" altLang="en-US" smtClean="0"/>
              <a:pPr>
                <a:spcBef>
                  <a:spcPct val="0"/>
                </a:spcBef>
              </a:pPr>
              <a:t>36</a:t>
            </a:fld>
            <a:endParaRPr lang="en-US" altLang="en-US" dirty="0"/>
          </a:p>
        </p:txBody>
      </p:sp>
      <p:sp>
        <p:nvSpPr>
          <p:cNvPr id="118787" name="Rectangle 2"/>
          <p:cNvSpPr>
            <a:spLocks noGrp="1" noRot="1" noChangeAspect="1" noChangeArrowheads="1" noTextEdit="1"/>
          </p:cNvSpPr>
          <p:nvPr>
            <p:ph type="sldImg"/>
          </p:nvPr>
        </p:nvSpPr>
        <p:spPr>
          <a:xfrm>
            <a:off x="1382713" y="757238"/>
            <a:ext cx="5040312" cy="3779837"/>
          </a:xfrm>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84095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For the training you can create individual slides for each picture.</a:t>
            </a:r>
          </a:p>
        </p:txBody>
      </p:sp>
      <p:sp>
        <p:nvSpPr>
          <p:cNvPr id="4" name="Slide Number Placeholder 3"/>
          <p:cNvSpPr>
            <a:spLocks noGrp="1"/>
          </p:cNvSpPr>
          <p:nvPr>
            <p:ph type="sldNum" sz="quarter" idx="10"/>
          </p:nvPr>
        </p:nvSpPr>
        <p:spPr/>
        <p:txBody>
          <a:bodyPr/>
          <a:lstStyle/>
          <a:p>
            <a:fld id="{F7A2D1C0-50CB-4ADE-8E44-25BBECAD703D}" type="slidenum">
              <a:rPr lang="en-US" smtClean="0"/>
              <a:t>37</a:t>
            </a:fld>
            <a:endParaRPr lang="en-US"/>
          </a:p>
        </p:txBody>
      </p:sp>
    </p:spTree>
    <p:extLst>
      <p:ext uri="{BB962C8B-B14F-4D97-AF65-F5344CB8AC3E}">
        <p14:creationId xmlns:p14="http://schemas.microsoft.com/office/powerpoint/2010/main" val="3557159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we are going to walk through creating a social marketing campaign for your community. The best part is the messages and many of the materials are created for you and today we will walk through the steps for you to determine your implementation plan. </a:t>
            </a:r>
          </a:p>
        </p:txBody>
      </p:sp>
      <p:sp>
        <p:nvSpPr>
          <p:cNvPr id="4" name="Slide Number Placeholder 3"/>
          <p:cNvSpPr>
            <a:spLocks noGrp="1"/>
          </p:cNvSpPr>
          <p:nvPr>
            <p:ph type="sldNum" sz="quarter" idx="10"/>
          </p:nvPr>
        </p:nvSpPr>
        <p:spPr/>
        <p:txBody>
          <a:bodyPr/>
          <a:lstStyle/>
          <a:p>
            <a:fld id="{5B517F18-2E7C-48E5-93F8-31720EA94268}" type="slidenum">
              <a:rPr lang="en-US" smtClean="0"/>
              <a:t>39</a:t>
            </a:fld>
            <a:endParaRPr lang="en-US"/>
          </a:p>
        </p:txBody>
      </p:sp>
    </p:spTree>
    <p:extLst>
      <p:ext uri="{BB962C8B-B14F-4D97-AF65-F5344CB8AC3E}">
        <p14:creationId xmlns:p14="http://schemas.microsoft.com/office/powerpoint/2010/main" val="652113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85372" indent="-302066">
              <a:spcBef>
                <a:spcPct val="30000"/>
              </a:spcBef>
              <a:defRPr sz="1300">
                <a:solidFill>
                  <a:schemeClr val="tx1"/>
                </a:solidFill>
                <a:latin typeface="Arial" panose="020B0604020202020204" pitchFamily="34" charset="0"/>
              </a:defRPr>
            </a:lvl2pPr>
            <a:lvl3pPr marL="1208265" indent="-241653">
              <a:spcBef>
                <a:spcPct val="30000"/>
              </a:spcBef>
              <a:defRPr sz="1300">
                <a:solidFill>
                  <a:schemeClr val="tx1"/>
                </a:solidFill>
                <a:latin typeface="Arial" panose="020B0604020202020204" pitchFamily="34" charset="0"/>
              </a:defRPr>
            </a:lvl3pPr>
            <a:lvl4pPr marL="1691571" indent="-241653">
              <a:spcBef>
                <a:spcPct val="30000"/>
              </a:spcBef>
              <a:defRPr sz="1300">
                <a:solidFill>
                  <a:schemeClr val="tx1"/>
                </a:solidFill>
                <a:latin typeface="Arial" panose="020B0604020202020204" pitchFamily="34" charset="0"/>
              </a:defRPr>
            </a:lvl4pPr>
            <a:lvl5pPr marL="2174878" indent="-241653">
              <a:spcBef>
                <a:spcPct val="30000"/>
              </a:spcBef>
              <a:defRPr sz="1300">
                <a:solidFill>
                  <a:schemeClr val="tx1"/>
                </a:solidFill>
                <a:latin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AF8EBF8-5F4D-41DE-B802-5780F7DDAD44}" type="slidenum">
              <a:rPr lang="en-US" altLang="en-US">
                <a:solidFill>
                  <a:prstClr val="black"/>
                </a:solidFill>
              </a:rPr>
              <a:pPr>
                <a:spcBef>
                  <a:spcPct val="0"/>
                </a:spcBef>
              </a:pPr>
              <a:t>44</a:t>
            </a:fld>
            <a:endParaRPr lang="en-US" altLang="en-US">
              <a:solidFill>
                <a:prstClr val="black"/>
              </a:solidFill>
            </a:endParaRPr>
          </a:p>
        </p:txBody>
      </p:sp>
      <p:sp>
        <p:nvSpPr>
          <p:cNvPr id="28675" name="Rectangle 2"/>
          <p:cNvSpPr>
            <a:spLocks noGrp="1" noRot="1" noChangeAspect="1" noChangeArrowheads="1" noTextEdit="1"/>
          </p:cNvSpPr>
          <p:nvPr>
            <p:ph type="sldImg"/>
          </p:nvPr>
        </p:nvSpPr>
        <p:spPr>
          <a:xfrm>
            <a:off x="1382713" y="757238"/>
            <a:ext cx="5040312" cy="3779837"/>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23749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3744">
              <a:spcBef>
                <a:spcPct val="30000"/>
              </a:spcBef>
              <a:defRPr sz="1300">
                <a:solidFill>
                  <a:schemeClr val="tx1"/>
                </a:solidFill>
                <a:latin typeface="Arial" charset="0"/>
                <a:ea typeface="ＭＳ Ｐゴシック" charset="-128"/>
              </a:defRPr>
            </a:lvl1pPr>
            <a:lvl2pPr marL="794404" indent="-305540" defTabSz="1033744">
              <a:spcBef>
                <a:spcPct val="30000"/>
              </a:spcBef>
              <a:defRPr sz="1300">
                <a:solidFill>
                  <a:schemeClr val="tx1"/>
                </a:solidFill>
                <a:latin typeface="Arial" charset="0"/>
                <a:ea typeface="ＭＳ Ｐゴシック" charset="-128"/>
              </a:defRPr>
            </a:lvl2pPr>
            <a:lvl3pPr marL="1222161" indent="-244432" defTabSz="1033744">
              <a:spcBef>
                <a:spcPct val="30000"/>
              </a:spcBef>
              <a:defRPr sz="1300">
                <a:solidFill>
                  <a:schemeClr val="tx1"/>
                </a:solidFill>
                <a:latin typeface="Arial" charset="0"/>
                <a:ea typeface="ＭＳ Ｐゴシック" charset="-128"/>
              </a:defRPr>
            </a:lvl3pPr>
            <a:lvl4pPr marL="1711024" indent="-244432" defTabSz="1033744">
              <a:spcBef>
                <a:spcPct val="30000"/>
              </a:spcBef>
              <a:defRPr sz="1300">
                <a:solidFill>
                  <a:schemeClr val="tx1"/>
                </a:solidFill>
                <a:latin typeface="Arial" charset="0"/>
                <a:ea typeface="ＭＳ Ｐゴシック" charset="-128"/>
              </a:defRPr>
            </a:lvl4pPr>
            <a:lvl5pPr marL="2199889" indent="-244432" defTabSz="1033744">
              <a:spcBef>
                <a:spcPct val="30000"/>
              </a:spcBef>
              <a:defRPr sz="1300">
                <a:solidFill>
                  <a:schemeClr val="tx1"/>
                </a:solidFill>
                <a:latin typeface="Arial" charset="0"/>
                <a:ea typeface="ＭＳ Ｐゴシック" charset="-128"/>
              </a:defRPr>
            </a:lvl5pPr>
            <a:lvl6pPr marL="2688753" indent="-244432" defTabSz="1033744" eaLnBrk="0" fontAlgn="base" hangingPunct="0">
              <a:spcBef>
                <a:spcPct val="30000"/>
              </a:spcBef>
              <a:spcAft>
                <a:spcPct val="0"/>
              </a:spcAft>
              <a:defRPr sz="1300">
                <a:solidFill>
                  <a:schemeClr val="tx1"/>
                </a:solidFill>
                <a:latin typeface="Arial" charset="0"/>
                <a:ea typeface="ＭＳ Ｐゴシック" charset="-128"/>
              </a:defRPr>
            </a:lvl6pPr>
            <a:lvl7pPr marL="3177617" indent="-244432" defTabSz="1033744" eaLnBrk="0" fontAlgn="base" hangingPunct="0">
              <a:spcBef>
                <a:spcPct val="30000"/>
              </a:spcBef>
              <a:spcAft>
                <a:spcPct val="0"/>
              </a:spcAft>
              <a:defRPr sz="1300">
                <a:solidFill>
                  <a:schemeClr val="tx1"/>
                </a:solidFill>
                <a:latin typeface="Arial" charset="0"/>
                <a:ea typeface="ＭＳ Ｐゴシック" charset="-128"/>
              </a:defRPr>
            </a:lvl7pPr>
            <a:lvl8pPr marL="3666482" indent="-244432" defTabSz="1033744" eaLnBrk="0" fontAlgn="base" hangingPunct="0">
              <a:spcBef>
                <a:spcPct val="30000"/>
              </a:spcBef>
              <a:spcAft>
                <a:spcPct val="0"/>
              </a:spcAft>
              <a:defRPr sz="1300">
                <a:solidFill>
                  <a:schemeClr val="tx1"/>
                </a:solidFill>
                <a:latin typeface="Arial" charset="0"/>
                <a:ea typeface="ＭＳ Ｐゴシック" charset="-128"/>
              </a:defRPr>
            </a:lvl8pPr>
            <a:lvl9pPr marL="4155345" indent="-244432" defTabSz="1033744" eaLnBrk="0" fontAlgn="base" hangingPunct="0">
              <a:spcBef>
                <a:spcPct val="30000"/>
              </a:spcBef>
              <a:spcAft>
                <a:spcPct val="0"/>
              </a:spcAft>
              <a:defRPr sz="1300">
                <a:solidFill>
                  <a:schemeClr val="tx1"/>
                </a:solidFill>
                <a:latin typeface="Arial" charset="0"/>
                <a:ea typeface="ＭＳ Ｐゴシック" charset="-128"/>
              </a:defRPr>
            </a:lvl9pPr>
          </a:lstStyle>
          <a:p>
            <a:pPr>
              <a:spcBef>
                <a:spcPct val="0"/>
              </a:spcBef>
            </a:pPr>
            <a:fld id="{B850D4A0-1561-CB44-A8D9-ED3F56099040}" type="slidenum">
              <a:rPr lang="en-US" altLang="en-US" sz="1400">
                <a:ea typeface="Osaka" charset="-128"/>
                <a:cs typeface="Osaka" charset="-128"/>
              </a:rPr>
              <a:pPr>
                <a:spcBef>
                  <a:spcPct val="0"/>
                </a:spcBef>
              </a:pPr>
              <a:t>6</a:t>
            </a:fld>
            <a:endParaRPr lang="en-US" altLang="en-US" sz="1400">
              <a:ea typeface="Osaka" charset="-128"/>
              <a:cs typeface="Osaka" charset="-128"/>
            </a:endParaRPr>
          </a:p>
        </p:txBody>
      </p:sp>
      <p:sp>
        <p:nvSpPr>
          <p:cNvPr id="44035" name="Rectangle 2"/>
          <p:cNvSpPr>
            <a:spLocks noGrp="1" noRot="1" noChangeAspect="1" noChangeArrowheads="1" noTextEdit="1"/>
          </p:cNvSpPr>
          <p:nvPr>
            <p:ph type="sldImg"/>
          </p:nvPr>
        </p:nvSpPr>
        <p:spPr>
          <a:xfrm>
            <a:off x="1524000" y="1211263"/>
            <a:ext cx="4365625" cy="3275012"/>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2987743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85372" indent="-302066">
              <a:spcBef>
                <a:spcPct val="30000"/>
              </a:spcBef>
              <a:defRPr sz="1300">
                <a:solidFill>
                  <a:schemeClr val="tx1"/>
                </a:solidFill>
                <a:latin typeface="Arial" panose="020B0604020202020204" pitchFamily="34" charset="0"/>
              </a:defRPr>
            </a:lvl2pPr>
            <a:lvl3pPr marL="1208265" indent="-241653">
              <a:spcBef>
                <a:spcPct val="30000"/>
              </a:spcBef>
              <a:defRPr sz="1300">
                <a:solidFill>
                  <a:schemeClr val="tx1"/>
                </a:solidFill>
                <a:latin typeface="Arial" panose="020B0604020202020204" pitchFamily="34" charset="0"/>
              </a:defRPr>
            </a:lvl3pPr>
            <a:lvl4pPr marL="1691571" indent="-241653">
              <a:spcBef>
                <a:spcPct val="30000"/>
              </a:spcBef>
              <a:defRPr sz="1300">
                <a:solidFill>
                  <a:schemeClr val="tx1"/>
                </a:solidFill>
                <a:latin typeface="Arial" panose="020B0604020202020204" pitchFamily="34" charset="0"/>
              </a:defRPr>
            </a:lvl4pPr>
            <a:lvl5pPr marL="2174878" indent="-241653">
              <a:spcBef>
                <a:spcPct val="30000"/>
              </a:spcBef>
              <a:defRPr sz="1300">
                <a:solidFill>
                  <a:schemeClr val="tx1"/>
                </a:solidFill>
                <a:latin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AF8EBF8-5F4D-41DE-B802-5780F7DDAD44}" type="slidenum">
              <a:rPr lang="en-US" altLang="en-US"/>
              <a:pPr>
                <a:spcBef>
                  <a:spcPct val="0"/>
                </a:spcBef>
              </a:pPr>
              <a:t>46</a:t>
            </a:fld>
            <a:endParaRPr lang="en-US" altLang="en-US"/>
          </a:p>
        </p:txBody>
      </p:sp>
      <p:sp>
        <p:nvSpPr>
          <p:cNvPr id="28675" name="Rectangle 2"/>
          <p:cNvSpPr>
            <a:spLocks noGrp="1" noRot="1" noChangeAspect="1" noChangeArrowheads="1" noTextEdit="1"/>
          </p:cNvSpPr>
          <p:nvPr>
            <p:ph type="sldImg"/>
          </p:nvPr>
        </p:nvSpPr>
        <p:spPr>
          <a:xfrm>
            <a:off x="1382713" y="757238"/>
            <a:ext cx="5040312" cy="3779837"/>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29310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85372" indent="-302066">
              <a:spcBef>
                <a:spcPct val="30000"/>
              </a:spcBef>
              <a:defRPr sz="1300">
                <a:solidFill>
                  <a:schemeClr val="tx1"/>
                </a:solidFill>
                <a:latin typeface="Arial" panose="020B0604020202020204" pitchFamily="34" charset="0"/>
              </a:defRPr>
            </a:lvl2pPr>
            <a:lvl3pPr marL="1208265" indent="-241653">
              <a:spcBef>
                <a:spcPct val="30000"/>
              </a:spcBef>
              <a:defRPr sz="1300">
                <a:solidFill>
                  <a:schemeClr val="tx1"/>
                </a:solidFill>
                <a:latin typeface="Arial" panose="020B0604020202020204" pitchFamily="34" charset="0"/>
              </a:defRPr>
            </a:lvl3pPr>
            <a:lvl4pPr marL="1691571" indent="-241653">
              <a:spcBef>
                <a:spcPct val="30000"/>
              </a:spcBef>
              <a:defRPr sz="1300">
                <a:solidFill>
                  <a:schemeClr val="tx1"/>
                </a:solidFill>
                <a:latin typeface="Arial" panose="020B0604020202020204" pitchFamily="34" charset="0"/>
              </a:defRPr>
            </a:lvl4pPr>
            <a:lvl5pPr marL="2174878" indent="-241653">
              <a:spcBef>
                <a:spcPct val="30000"/>
              </a:spcBef>
              <a:defRPr sz="1300">
                <a:solidFill>
                  <a:schemeClr val="tx1"/>
                </a:solidFill>
                <a:latin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AF8EBF8-5F4D-41DE-B802-5780F7DDAD44}" type="slidenum">
              <a:rPr lang="en-US" altLang="en-US"/>
              <a:pPr>
                <a:spcBef>
                  <a:spcPct val="0"/>
                </a:spcBef>
              </a:pPr>
              <a:t>51</a:t>
            </a:fld>
            <a:endParaRPr lang="en-US" altLang="en-US"/>
          </a:p>
        </p:txBody>
      </p:sp>
      <p:sp>
        <p:nvSpPr>
          <p:cNvPr id="28675" name="Rectangle 2"/>
          <p:cNvSpPr>
            <a:spLocks noGrp="1" noRot="1" noChangeAspect="1" noChangeArrowheads="1" noTextEdit="1"/>
          </p:cNvSpPr>
          <p:nvPr>
            <p:ph type="sldImg"/>
          </p:nvPr>
        </p:nvSpPr>
        <p:spPr>
          <a:xfrm>
            <a:off x="1382713" y="757238"/>
            <a:ext cx="5040312" cy="3779837"/>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05515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02421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FEFCA956-E23A-4C60-8131-8BE4BA3D4D5B}" type="slidenum">
              <a:rPr lang="en-US" smtClean="0"/>
              <a:pPr/>
              <a:t>53</a:t>
            </a:fld>
            <a:endParaRPr lang="en-US"/>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17181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FEFCA956-E23A-4C60-8131-8BE4BA3D4D5B}" type="slidenum">
              <a:rPr lang="en-US" smtClean="0"/>
              <a:pPr/>
              <a:t>54</a:t>
            </a:fld>
            <a:endParaRPr lang="en-US"/>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47622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620332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FA6331A5-81A7-4F9E-9E27-78DC0EFF74EF}" type="slidenum">
              <a:rPr lang="en-US" altLang="en-US" sz="1300" smtClean="0"/>
              <a:pPr>
                <a:spcBef>
                  <a:spcPct val="0"/>
                </a:spcBef>
              </a:pPr>
              <a:t>56</a:t>
            </a:fld>
            <a:endParaRPr lang="en-US" altLang="en-US" sz="13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03389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1D19E70-16D4-4E67-8F77-724AC40ABDEF}" type="slidenum">
              <a:rPr lang="en-US" altLang="en-US" sz="1300" smtClean="0"/>
              <a:pPr>
                <a:spcBef>
                  <a:spcPct val="0"/>
                </a:spcBef>
              </a:pPr>
              <a:t>57</a:t>
            </a:fld>
            <a:endParaRPr lang="en-US" altLang="en-US" sz="13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614044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1D19E70-16D4-4E67-8F77-724AC40ABDEF}" type="slidenum">
              <a:rPr lang="en-US" altLang="en-US" sz="1300" smtClean="0"/>
              <a:pPr>
                <a:spcBef>
                  <a:spcPct val="0"/>
                </a:spcBef>
              </a:pPr>
              <a:t>58</a:t>
            </a:fld>
            <a:endParaRPr lang="en-US" altLang="en-US" sz="13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33456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B7BB5B3-032B-4BAD-9D07-848634DF25A3}" type="slidenum">
              <a:rPr lang="en-US" altLang="en-US" sz="1300" smtClean="0"/>
              <a:pPr>
                <a:spcBef>
                  <a:spcPct val="0"/>
                </a:spcBef>
              </a:pPr>
              <a:t>59</a:t>
            </a:fld>
            <a:endParaRPr lang="en-US" altLang="en-US" sz="13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48454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3744">
              <a:spcBef>
                <a:spcPct val="30000"/>
              </a:spcBef>
              <a:defRPr sz="1300">
                <a:solidFill>
                  <a:schemeClr val="tx1"/>
                </a:solidFill>
                <a:latin typeface="Arial" charset="0"/>
                <a:ea typeface="ＭＳ Ｐゴシック" charset="-128"/>
              </a:defRPr>
            </a:lvl1pPr>
            <a:lvl2pPr marL="794404" indent="-305540" defTabSz="1033744">
              <a:spcBef>
                <a:spcPct val="30000"/>
              </a:spcBef>
              <a:defRPr sz="1300">
                <a:solidFill>
                  <a:schemeClr val="tx1"/>
                </a:solidFill>
                <a:latin typeface="Arial" charset="0"/>
                <a:ea typeface="ＭＳ Ｐゴシック" charset="-128"/>
              </a:defRPr>
            </a:lvl2pPr>
            <a:lvl3pPr marL="1222161" indent="-244432" defTabSz="1033744">
              <a:spcBef>
                <a:spcPct val="30000"/>
              </a:spcBef>
              <a:defRPr sz="1300">
                <a:solidFill>
                  <a:schemeClr val="tx1"/>
                </a:solidFill>
                <a:latin typeface="Arial" charset="0"/>
                <a:ea typeface="ＭＳ Ｐゴシック" charset="-128"/>
              </a:defRPr>
            </a:lvl3pPr>
            <a:lvl4pPr marL="1711024" indent="-244432" defTabSz="1033744">
              <a:spcBef>
                <a:spcPct val="30000"/>
              </a:spcBef>
              <a:defRPr sz="1300">
                <a:solidFill>
                  <a:schemeClr val="tx1"/>
                </a:solidFill>
                <a:latin typeface="Arial" charset="0"/>
                <a:ea typeface="ＭＳ Ｐゴシック" charset="-128"/>
              </a:defRPr>
            </a:lvl4pPr>
            <a:lvl5pPr marL="2199889" indent="-244432" defTabSz="1033744">
              <a:spcBef>
                <a:spcPct val="30000"/>
              </a:spcBef>
              <a:defRPr sz="1300">
                <a:solidFill>
                  <a:schemeClr val="tx1"/>
                </a:solidFill>
                <a:latin typeface="Arial" charset="0"/>
                <a:ea typeface="ＭＳ Ｐゴシック" charset="-128"/>
              </a:defRPr>
            </a:lvl5pPr>
            <a:lvl6pPr marL="2688753" indent="-244432" defTabSz="1033744" eaLnBrk="0" fontAlgn="base" hangingPunct="0">
              <a:spcBef>
                <a:spcPct val="30000"/>
              </a:spcBef>
              <a:spcAft>
                <a:spcPct val="0"/>
              </a:spcAft>
              <a:defRPr sz="1300">
                <a:solidFill>
                  <a:schemeClr val="tx1"/>
                </a:solidFill>
                <a:latin typeface="Arial" charset="0"/>
                <a:ea typeface="ＭＳ Ｐゴシック" charset="-128"/>
              </a:defRPr>
            </a:lvl6pPr>
            <a:lvl7pPr marL="3177617" indent="-244432" defTabSz="1033744" eaLnBrk="0" fontAlgn="base" hangingPunct="0">
              <a:spcBef>
                <a:spcPct val="30000"/>
              </a:spcBef>
              <a:spcAft>
                <a:spcPct val="0"/>
              </a:spcAft>
              <a:defRPr sz="1300">
                <a:solidFill>
                  <a:schemeClr val="tx1"/>
                </a:solidFill>
                <a:latin typeface="Arial" charset="0"/>
                <a:ea typeface="ＭＳ Ｐゴシック" charset="-128"/>
              </a:defRPr>
            </a:lvl7pPr>
            <a:lvl8pPr marL="3666482" indent="-244432" defTabSz="1033744" eaLnBrk="0" fontAlgn="base" hangingPunct="0">
              <a:spcBef>
                <a:spcPct val="30000"/>
              </a:spcBef>
              <a:spcAft>
                <a:spcPct val="0"/>
              </a:spcAft>
              <a:defRPr sz="1300">
                <a:solidFill>
                  <a:schemeClr val="tx1"/>
                </a:solidFill>
                <a:latin typeface="Arial" charset="0"/>
                <a:ea typeface="ＭＳ Ｐゴシック" charset="-128"/>
              </a:defRPr>
            </a:lvl8pPr>
            <a:lvl9pPr marL="4155345" indent="-244432" defTabSz="1033744" eaLnBrk="0" fontAlgn="base" hangingPunct="0">
              <a:spcBef>
                <a:spcPct val="30000"/>
              </a:spcBef>
              <a:spcAft>
                <a:spcPct val="0"/>
              </a:spcAft>
              <a:defRPr sz="1300">
                <a:solidFill>
                  <a:schemeClr val="tx1"/>
                </a:solidFill>
                <a:latin typeface="Arial" charset="0"/>
                <a:ea typeface="ＭＳ Ｐゴシック" charset="-128"/>
              </a:defRPr>
            </a:lvl9pPr>
          </a:lstStyle>
          <a:p>
            <a:pPr>
              <a:spcBef>
                <a:spcPct val="0"/>
              </a:spcBef>
            </a:pPr>
            <a:fld id="{B850D4A0-1561-CB44-A8D9-ED3F56099040}" type="slidenum">
              <a:rPr lang="en-US" altLang="en-US" sz="1400">
                <a:ea typeface="Osaka" charset="-128"/>
                <a:cs typeface="Osaka" charset="-128"/>
              </a:rPr>
              <a:pPr>
                <a:spcBef>
                  <a:spcPct val="0"/>
                </a:spcBef>
              </a:pPr>
              <a:t>9</a:t>
            </a:fld>
            <a:endParaRPr lang="en-US" altLang="en-US" sz="1400">
              <a:ea typeface="Osaka" charset="-128"/>
              <a:cs typeface="Osaka" charset="-128"/>
            </a:endParaRPr>
          </a:p>
        </p:txBody>
      </p:sp>
      <p:sp>
        <p:nvSpPr>
          <p:cNvPr id="44035" name="Rectangle 2"/>
          <p:cNvSpPr>
            <a:spLocks noGrp="1" noRot="1" noChangeAspect="1" noChangeArrowheads="1" noTextEdit="1"/>
          </p:cNvSpPr>
          <p:nvPr>
            <p:ph type="sldImg"/>
          </p:nvPr>
        </p:nvSpPr>
        <p:spPr>
          <a:xfrm>
            <a:off x="1524000" y="1211263"/>
            <a:ext cx="4365625" cy="3275012"/>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40442410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Tree>
    <p:extLst>
      <p:ext uri="{BB962C8B-B14F-4D97-AF65-F5344CB8AC3E}">
        <p14:creationId xmlns:p14="http://schemas.microsoft.com/office/powerpoint/2010/main" val="2559874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Tree>
    <p:extLst>
      <p:ext uri="{BB962C8B-B14F-4D97-AF65-F5344CB8AC3E}">
        <p14:creationId xmlns:p14="http://schemas.microsoft.com/office/powerpoint/2010/main" val="183855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744522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52372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ChangeArrowheads="1" noTextEdit="1"/>
          </p:cNvSpPr>
          <p:nvPr>
            <p:ph type="sldImg"/>
          </p:nvPr>
        </p:nvSpPr>
        <p:spPr>
          <a:ln/>
        </p:spPr>
      </p:sp>
      <p:sp>
        <p:nvSpPr>
          <p:cNvPr id="3" name="Notes Placeholder 2"/>
          <p:cNvSpPr>
            <a:spLocks noGrp="1"/>
          </p:cNvSpPr>
          <p:nvPr>
            <p:ph type="body" idx="1"/>
          </p:nvPr>
        </p:nvSpPr>
        <p:spPr/>
        <p:txBody>
          <a:bodyPr/>
          <a:lstStyle/>
          <a:p>
            <a:pPr marL="457200" indent="-457200">
              <a:spcBef>
                <a:spcPct val="60000"/>
              </a:spcBef>
              <a:defRPr/>
            </a:pPr>
            <a:r>
              <a:rPr lang="en-US" b="1" dirty="0">
                <a:latin typeface="Franklin Gothic Medium" pitchFamily="34" charset="0"/>
                <a:ea typeface="+mn-ea"/>
              </a:rPr>
              <a:t>DIRECT</a:t>
            </a:r>
            <a:endParaRPr lang="en-US" sz="1050" b="1" dirty="0">
              <a:latin typeface="Franklin Gothic Medium" pitchFamily="34" charset="0"/>
              <a:ea typeface="+mn-ea"/>
            </a:endParaRPr>
          </a:p>
          <a:p>
            <a:pPr marL="457200" indent="-457200">
              <a:spcBef>
                <a:spcPct val="10000"/>
              </a:spcBef>
              <a:buFont typeface="Wingdings" pitchFamily="2" charset="2"/>
              <a:buChar char="§"/>
              <a:defRPr/>
            </a:pPr>
            <a:r>
              <a:rPr lang="en-US" dirty="0">
                <a:latin typeface="Franklin Gothic Medium" pitchFamily="34" charset="0"/>
                <a:ea typeface="+mn-ea"/>
              </a:rPr>
              <a:t>Communications with a legislative  member/ staff that express a view on specific legislation.</a:t>
            </a:r>
          </a:p>
          <a:p>
            <a:pPr marL="457200" indent="-457200">
              <a:spcBef>
                <a:spcPct val="60000"/>
              </a:spcBef>
              <a:buFont typeface="Wingdings" pitchFamily="2" charset="2"/>
              <a:buNone/>
              <a:defRPr/>
            </a:pPr>
            <a:r>
              <a:rPr lang="en-US" b="1" dirty="0">
                <a:latin typeface="Franklin Gothic Medium" pitchFamily="34" charset="0"/>
                <a:ea typeface="+mn-ea"/>
              </a:rPr>
              <a:t>GRASS ROOTS</a:t>
            </a:r>
          </a:p>
          <a:p>
            <a:pPr marL="457200" indent="-457200">
              <a:spcBef>
                <a:spcPct val="10000"/>
              </a:spcBef>
              <a:buFont typeface="Wingdings" pitchFamily="2" charset="2"/>
              <a:buChar char="§"/>
              <a:defRPr/>
            </a:pPr>
            <a:r>
              <a:rPr lang="en-US" dirty="0">
                <a:latin typeface="Franklin Gothic Medium" pitchFamily="34" charset="0"/>
                <a:ea typeface="+mn-ea"/>
              </a:rPr>
              <a:t>Call to action that encourages the public to contact legislators about specific legislation.</a:t>
            </a:r>
          </a:p>
          <a:p>
            <a:pPr>
              <a:defRPr/>
            </a:pPr>
            <a:endParaRPr lang="en-US" dirty="0">
              <a:ea typeface="+mn-ea"/>
            </a:endParaRPr>
          </a:p>
        </p:txBody>
      </p:sp>
      <p:sp>
        <p:nvSpPr>
          <p:cNvPr id="1556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7D74369-21B7-4134-9023-498938F60DAB}" type="slidenum">
              <a:rPr lang="en-US" altLang="en-US" sz="1300" smtClean="0"/>
              <a:pPr>
                <a:spcBef>
                  <a:spcPct val="0"/>
                </a:spcBef>
              </a:pPr>
              <a:t>65</a:t>
            </a:fld>
            <a:endParaRPr lang="en-US" altLang="en-US" sz="1300"/>
          </a:p>
        </p:txBody>
      </p:sp>
    </p:spTree>
    <p:extLst>
      <p:ext uri="{BB962C8B-B14F-4D97-AF65-F5344CB8AC3E}">
        <p14:creationId xmlns:p14="http://schemas.microsoft.com/office/powerpoint/2010/main" val="29397514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85372" indent="-302066">
              <a:spcBef>
                <a:spcPct val="30000"/>
              </a:spcBef>
              <a:defRPr sz="1300">
                <a:solidFill>
                  <a:schemeClr val="tx1"/>
                </a:solidFill>
                <a:latin typeface="Arial" panose="020B0604020202020204" pitchFamily="34" charset="0"/>
              </a:defRPr>
            </a:lvl2pPr>
            <a:lvl3pPr marL="1208265" indent="-241653">
              <a:spcBef>
                <a:spcPct val="30000"/>
              </a:spcBef>
              <a:defRPr sz="1300">
                <a:solidFill>
                  <a:schemeClr val="tx1"/>
                </a:solidFill>
                <a:latin typeface="Arial" panose="020B0604020202020204" pitchFamily="34" charset="0"/>
              </a:defRPr>
            </a:lvl3pPr>
            <a:lvl4pPr marL="1691571" indent="-241653">
              <a:spcBef>
                <a:spcPct val="30000"/>
              </a:spcBef>
              <a:defRPr sz="1300">
                <a:solidFill>
                  <a:schemeClr val="tx1"/>
                </a:solidFill>
                <a:latin typeface="Arial" panose="020B0604020202020204" pitchFamily="34" charset="0"/>
              </a:defRPr>
            </a:lvl4pPr>
            <a:lvl5pPr marL="2174878" indent="-241653">
              <a:spcBef>
                <a:spcPct val="30000"/>
              </a:spcBef>
              <a:defRPr sz="1300">
                <a:solidFill>
                  <a:schemeClr val="tx1"/>
                </a:solidFill>
                <a:latin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AF8EBF8-5F4D-41DE-B802-5780F7DDAD44}" type="slidenum">
              <a:rPr lang="en-US" altLang="en-US"/>
              <a:pPr>
                <a:spcBef>
                  <a:spcPct val="0"/>
                </a:spcBef>
              </a:pPr>
              <a:t>66</a:t>
            </a:fld>
            <a:endParaRPr lang="en-US" altLang="en-US"/>
          </a:p>
        </p:txBody>
      </p:sp>
      <p:sp>
        <p:nvSpPr>
          <p:cNvPr id="28675" name="Rectangle 2"/>
          <p:cNvSpPr>
            <a:spLocks noGrp="1" noRot="1" noChangeAspect="1" noChangeArrowheads="1" noTextEdit="1"/>
          </p:cNvSpPr>
          <p:nvPr>
            <p:ph type="sldImg"/>
          </p:nvPr>
        </p:nvSpPr>
        <p:spPr>
          <a:xfrm>
            <a:off x="1382713" y="757238"/>
            <a:ext cx="5040312" cy="3779837"/>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476704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85372" indent="-302066">
              <a:spcBef>
                <a:spcPct val="30000"/>
              </a:spcBef>
              <a:defRPr sz="1300">
                <a:solidFill>
                  <a:schemeClr val="tx1"/>
                </a:solidFill>
                <a:latin typeface="Arial" panose="020B0604020202020204" pitchFamily="34" charset="0"/>
              </a:defRPr>
            </a:lvl2pPr>
            <a:lvl3pPr marL="1208265" indent="-241653">
              <a:spcBef>
                <a:spcPct val="30000"/>
              </a:spcBef>
              <a:defRPr sz="1300">
                <a:solidFill>
                  <a:schemeClr val="tx1"/>
                </a:solidFill>
                <a:latin typeface="Arial" panose="020B0604020202020204" pitchFamily="34" charset="0"/>
              </a:defRPr>
            </a:lvl3pPr>
            <a:lvl4pPr marL="1691571" indent="-241653">
              <a:spcBef>
                <a:spcPct val="30000"/>
              </a:spcBef>
              <a:defRPr sz="1300">
                <a:solidFill>
                  <a:schemeClr val="tx1"/>
                </a:solidFill>
                <a:latin typeface="Arial" panose="020B0604020202020204" pitchFamily="34" charset="0"/>
              </a:defRPr>
            </a:lvl4pPr>
            <a:lvl5pPr marL="2174878" indent="-241653">
              <a:spcBef>
                <a:spcPct val="30000"/>
              </a:spcBef>
              <a:defRPr sz="1300">
                <a:solidFill>
                  <a:schemeClr val="tx1"/>
                </a:solidFill>
                <a:latin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C96097D-CD18-4E40-A110-06634E5F2EDA}" type="slidenum">
              <a:rPr lang="en-US" altLang="en-US" smtClean="0"/>
              <a:pPr>
                <a:spcBef>
                  <a:spcPct val="0"/>
                </a:spcBef>
              </a:pPr>
              <a:t>67</a:t>
            </a:fld>
            <a:endParaRPr lang="en-US" altLang="en-US" dirty="0"/>
          </a:p>
        </p:txBody>
      </p:sp>
      <p:sp>
        <p:nvSpPr>
          <p:cNvPr id="118787" name="Rectangle 2"/>
          <p:cNvSpPr>
            <a:spLocks noGrp="1" noRot="1" noChangeAspect="1" noChangeArrowheads="1" noTextEdit="1"/>
          </p:cNvSpPr>
          <p:nvPr>
            <p:ph type="sldImg"/>
          </p:nvPr>
        </p:nvSpPr>
        <p:spPr>
          <a:xfrm>
            <a:off x="1382713" y="757238"/>
            <a:ext cx="5040312" cy="3779837"/>
          </a:xfrm>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7686651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ED437C8A-66BD-41F9-8C15-4E749A6FA836}" type="slidenum">
              <a:rPr lang="en-US" smtClean="0"/>
              <a:pPr/>
              <a:t>69</a:t>
            </a:fld>
            <a:endParaRPr lang="en-US"/>
          </a:p>
        </p:txBody>
      </p:sp>
      <p:sp>
        <p:nvSpPr>
          <p:cNvPr id="103427" name="Rectangle 2"/>
          <p:cNvSpPr>
            <a:spLocks noGrp="1" noRot="1" noChangeAspect="1" noChangeArrowheads="1" noTextEdit="1"/>
          </p:cNvSpPr>
          <p:nvPr>
            <p:ph type="sldImg"/>
          </p:nvPr>
        </p:nvSpPr>
        <p:spPr>
          <a:xfrm>
            <a:off x="1497013" y="1200150"/>
            <a:ext cx="4321175" cy="3240088"/>
          </a:xfrm>
          <a:ln/>
        </p:spPr>
      </p:sp>
      <p:sp>
        <p:nvSpPr>
          <p:cNvPr id="103428" name="Rectangle 3"/>
          <p:cNvSpPr>
            <a:spLocks noGrp="1" noChangeArrowheads="1"/>
          </p:cNvSpPr>
          <p:nvPr>
            <p:ph type="body" idx="1"/>
          </p:nvPr>
        </p:nvSpPr>
        <p:spPr>
          <a:noFill/>
          <a:ln/>
        </p:spPr>
        <p:txBody>
          <a:bodyPr/>
          <a:lstStyle/>
          <a:p>
            <a:pPr marL="241653" indent="-241653">
              <a:buFontTx/>
              <a:buAutoNum type="arabicPeriod"/>
            </a:pPr>
            <a:r>
              <a:rPr lang="en-US" dirty="0"/>
              <a:t>With the group – brainstorm a list of health-related coalitions / initiatives in Wyoming.</a:t>
            </a:r>
          </a:p>
          <a:p>
            <a:pPr marL="241653" indent="-241653">
              <a:buFontTx/>
              <a:buAutoNum type="arabicPeriod"/>
            </a:pPr>
            <a:r>
              <a:rPr lang="en-US" dirty="0"/>
              <a:t>Present the Community Initiatives Worksheet</a:t>
            </a:r>
          </a:p>
          <a:p>
            <a:pPr marL="241653" indent="-241653">
              <a:buFontTx/>
              <a:buAutoNum type="arabicPeriod"/>
            </a:pPr>
            <a:r>
              <a:rPr lang="en-US" dirty="0"/>
              <a:t>Let’s talk about who would oppose the effort?  Brainstorm???</a:t>
            </a:r>
          </a:p>
          <a:p>
            <a:pPr marL="241653" indent="-241653">
              <a:buFontTx/>
              <a:buAutoNum type="arabicPeriod"/>
            </a:pPr>
            <a:endParaRPr lang="en-US" dirty="0"/>
          </a:p>
          <a:p>
            <a:pPr marL="241653" indent="-241653"/>
            <a:r>
              <a:rPr lang="en-US" sz="1500" b="1" dirty="0"/>
              <a:t>Community </a:t>
            </a:r>
            <a:r>
              <a:rPr lang="en-US" sz="1500" b="1" dirty="0" err="1"/>
              <a:t>Inititatives</a:t>
            </a:r>
            <a:r>
              <a:rPr lang="en-US" sz="1500" b="1" dirty="0"/>
              <a:t> Worksheet HANDOUT page 1</a:t>
            </a:r>
          </a:p>
          <a:p>
            <a:pPr marL="241653" indent="-241653"/>
            <a:r>
              <a:rPr lang="en-US" dirty="0"/>
              <a:t>Columns:</a:t>
            </a:r>
          </a:p>
          <a:p>
            <a:pPr marL="241653" indent="-241653"/>
            <a:endParaRPr lang="en-US" dirty="0"/>
          </a:p>
          <a:p>
            <a:pPr marL="241653" indent="-241653">
              <a:buFontTx/>
              <a:buChar char="-"/>
            </a:pPr>
            <a:r>
              <a:rPr lang="en-US" dirty="0"/>
              <a:t>Initiative</a:t>
            </a:r>
          </a:p>
          <a:p>
            <a:pPr marL="241653" indent="-241653">
              <a:buFontTx/>
              <a:buChar char="-"/>
            </a:pPr>
            <a:r>
              <a:rPr lang="en-US" dirty="0"/>
              <a:t>Lead partners</a:t>
            </a:r>
          </a:p>
          <a:p>
            <a:pPr marL="241653" indent="-241653">
              <a:buFontTx/>
              <a:buChar char="-"/>
            </a:pPr>
            <a:r>
              <a:rPr lang="en-US" dirty="0"/>
              <a:t>Projects/Activities</a:t>
            </a:r>
          </a:p>
          <a:p>
            <a:pPr marL="241653" indent="-241653">
              <a:buFontTx/>
              <a:buChar char="-"/>
            </a:pPr>
            <a:r>
              <a:rPr lang="en-US" dirty="0"/>
              <a:t>Contact person</a:t>
            </a:r>
          </a:p>
          <a:p>
            <a:pPr marL="241653" indent="-241653">
              <a:buFontTx/>
              <a:buChar char="-"/>
            </a:pPr>
            <a:r>
              <a:rPr lang="en-US" dirty="0"/>
              <a:t>Funding source</a:t>
            </a:r>
          </a:p>
          <a:p>
            <a:pPr marL="241653" indent="-241653">
              <a:buFontTx/>
              <a:buChar char="-"/>
            </a:pPr>
            <a:r>
              <a:rPr lang="en-US" dirty="0"/>
              <a:t>Currently a member of the coalition</a:t>
            </a:r>
          </a:p>
        </p:txBody>
      </p:sp>
    </p:spTree>
    <p:extLst>
      <p:ext uri="{BB962C8B-B14F-4D97-AF65-F5344CB8AC3E}">
        <p14:creationId xmlns:p14="http://schemas.microsoft.com/office/powerpoint/2010/main" val="40502465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ED437C8A-66BD-41F9-8C15-4E749A6FA836}" type="slidenum">
              <a:rPr lang="en-US" smtClean="0"/>
              <a:pPr/>
              <a:t>70</a:t>
            </a:fld>
            <a:endParaRPr lang="en-US"/>
          </a:p>
        </p:txBody>
      </p:sp>
      <p:sp>
        <p:nvSpPr>
          <p:cNvPr id="103427" name="Rectangle 2"/>
          <p:cNvSpPr>
            <a:spLocks noGrp="1" noRot="1" noChangeAspect="1" noChangeArrowheads="1" noTextEdit="1"/>
          </p:cNvSpPr>
          <p:nvPr>
            <p:ph type="sldImg"/>
          </p:nvPr>
        </p:nvSpPr>
        <p:spPr>
          <a:xfrm>
            <a:off x="1497013" y="1200150"/>
            <a:ext cx="4321175" cy="3240088"/>
          </a:xfrm>
          <a:ln/>
        </p:spPr>
      </p:sp>
      <p:sp>
        <p:nvSpPr>
          <p:cNvPr id="103428" name="Rectangle 3"/>
          <p:cNvSpPr>
            <a:spLocks noGrp="1" noChangeArrowheads="1"/>
          </p:cNvSpPr>
          <p:nvPr>
            <p:ph type="body" idx="1"/>
          </p:nvPr>
        </p:nvSpPr>
        <p:spPr>
          <a:noFill/>
          <a:ln/>
        </p:spPr>
        <p:txBody>
          <a:bodyPr/>
          <a:lstStyle/>
          <a:p>
            <a:pPr marL="241653" indent="-241653">
              <a:buFontTx/>
              <a:buAutoNum type="arabicPeriod"/>
            </a:pPr>
            <a:r>
              <a:rPr lang="en-US" dirty="0"/>
              <a:t>With the group – brainstorm a list of health-related coalitions / initiatives in Wyoming.</a:t>
            </a:r>
          </a:p>
          <a:p>
            <a:pPr marL="241653" indent="-241653">
              <a:buFontTx/>
              <a:buAutoNum type="arabicPeriod"/>
            </a:pPr>
            <a:r>
              <a:rPr lang="en-US" dirty="0"/>
              <a:t>Present the Community Initiatives Worksheet</a:t>
            </a:r>
          </a:p>
          <a:p>
            <a:pPr marL="241653" indent="-241653">
              <a:buFontTx/>
              <a:buAutoNum type="arabicPeriod"/>
            </a:pPr>
            <a:r>
              <a:rPr lang="en-US" dirty="0"/>
              <a:t>Let’s talk about who would oppose the effort?  Brainstorm???</a:t>
            </a:r>
          </a:p>
          <a:p>
            <a:pPr marL="241653" indent="-241653">
              <a:buFontTx/>
              <a:buAutoNum type="arabicPeriod"/>
            </a:pPr>
            <a:endParaRPr lang="en-US" dirty="0"/>
          </a:p>
          <a:p>
            <a:pPr marL="241653" indent="-241653"/>
            <a:r>
              <a:rPr lang="en-US" sz="1500" b="1" dirty="0"/>
              <a:t>Community </a:t>
            </a:r>
            <a:r>
              <a:rPr lang="en-US" sz="1500" b="1" dirty="0" err="1"/>
              <a:t>Inititatives</a:t>
            </a:r>
            <a:r>
              <a:rPr lang="en-US" sz="1500" b="1" dirty="0"/>
              <a:t> Worksheet HANDOUT page 1</a:t>
            </a:r>
          </a:p>
          <a:p>
            <a:pPr marL="241653" indent="-241653"/>
            <a:r>
              <a:rPr lang="en-US" dirty="0"/>
              <a:t>Columns:</a:t>
            </a:r>
          </a:p>
          <a:p>
            <a:pPr marL="241653" indent="-241653"/>
            <a:endParaRPr lang="en-US" dirty="0"/>
          </a:p>
          <a:p>
            <a:pPr marL="241653" indent="-241653">
              <a:buFontTx/>
              <a:buChar char="-"/>
            </a:pPr>
            <a:r>
              <a:rPr lang="en-US" dirty="0"/>
              <a:t>Initiative</a:t>
            </a:r>
          </a:p>
          <a:p>
            <a:pPr marL="241653" indent="-241653">
              <a:buFontTx/>
              <a:buChar char="-"/>
            </a:pPr>
            <a:r>
              <a:rPr lang="en-US" dirty="0"/>
              <a:t>Lead partners</a:t>
            </a:r>
          </a:p>
          <a:p>
            <a:pPr marL="241653" indent="-241653">
              <a:buFontTx/>
              <a:buChar char="-"/>
            </a:pPr>
            <a:r>
              <a:rPr lang="en-US" dirty="0"/>
              <a:t>Projects/Activities</a:t>
            </a:r>
          </a:p>
          <a:p>
            <a:pPr marL="241653" indent="-241653">
              <a:buFontTx/>
              <a:buChar char="-"/>
            </a:pPr>
            <a:r>
              <a:rPr lang="en-US" dirty="0"/>
              <a:t>Contact person</a:t>
            </a:r>
          </a:p>
          <a:p>
            <a:pPr marL="241653" indent="-241653">
              <a:buFontTx/>
              <a:buChar char="-"/>
            </a:pPr>
            <a:r>
              <a:rPr lang="en-US" dirty="0"/>
              <a:t>Funding source</a:t>
            </a:r>
          </a:p>
          <a:p>
            <a:pPr marL="241653" indent="-241653">
              <a:buFontTx/>
              <a:buChar char="-"/>
            </a:pPr>
            <a:r>
              <a:rPr lang="en-US" dirty="0"/>
              <a:t>Currently a member of the coalition</a:t>
            </a:r>
          </a:p>
        </p:txBody>
      </p:sp>
    </p:spTree>
    <p:extLst>
      <p:ext uri="{BB962C8B-B14F-4D97-AF65-F5344CB8AC3E}">
        <p14:creationId xmlns:p14="http://schemas.microsoft.com/office/powerpoint/2010/main" val="36017855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ED437C8A-66BD-41F9-8C15-4E749A6FA836}" type="slidenum">
              <a:rPr lang="en-US" smtClean="0"/>
              <a:pPr/>
              <a:t>71</a:t>
            </a:fld>
            <a:endParaRPr lang="en-US"/>
          </a:p>
        </p:txBody>
      </p:sp>
      <p:sp>
        <p:nvSpPr>
          <p:cNvPr id="103427" name="Rectangle 2"/>
          <p:cNvSpPr>
            <a:spLocks noGrp="1" noRot="1" noChangeAspect="1" noChangeArrowheads="1" noTextEdit="1"/>
          </p:cNvSpPr>
          <p:nvPr>
            <p:ph type="sldImg"/>
          </p:nvPr>
        </p:nvSpPr>
        <p:spPr>
          <a:xfrm>
            <a:off x="1497013" y="1200150"/>
            <a:ext cx="4321175" cy="3240088"/>
          </a:xfrm>
          <a:ln/>
        </p:spPr>
      </p:sp>
      <p:sp>
        <p:nvSpPr>
          <p:cNvPr id="103428" name="Rectangle 3"/>
          <p:cNvSpPr>
            <a:spLocks noGrp="1" noChangeArrowheads="1"/>
          </p:cNvSpPr>
          <p:nvPr>
            <p:ph type="body" idx="1"/>
          </p:nvPr>
        </p:nvSpPr>
        <p:spPr>
          <a:noFill/>
          <a:ln/>
        </p:spPr>
        <p:txBody>
          <a:bodyPr/>
          <a:lstStyle/>
          <a:p>
            <a:pPr marL="241653" indent="-241653">
              <a:buFontTx/>
              <a:buAutoNum type="arabicPeriod"/>
            </a:pPr>
            <a:r>
              <a:rPr lang="en-US" dirty="0"/>
              <a:t>With the group – brainstorm a list of health-related coalitions / initiatives in Wyoming.</a:t>
            </a:r>
          </a:p>
          <a:p>
            <a:pPr marL="241653" indent="-241653">
              <a:buFontTx/>
              <a:buAutoNum type="arabicPeriod"/>
            </a:pPr>
            <a:r>
              <a:rPr lang="en-US" dirty="0"/>
              <a:t>Present the Community Initiatives Worksheet</a:t>
            </a:r>
          </a:p>
          <a:p>
            <a:pPr marL="241653" indent="-241653">
              <a:buFontTx/>
              <a:buAutoNum type="arabicPeriod"/>
            </a:pPr>
            <a:r>
              <a:rPr lang="en-US" dirty="0"/>
              <a:t>Let’s talk about who would oppose the effort?  Brainstorm???</a:t>
            </a:r>
          </a:p>
          <a:p>
            <a:pPr marL="241653" indent="-241653">
              <a:buFontTx/>
              <a:buAutoNum type="arabicPeriod"/>
            </a:pPr>
            <a:endParaRPr lang="en-US" dirty="0"/>
          </a:p>
          <a:p>
            <a:pPr marL="241653" indent="-241653"/>
            <a:r>
              <a:rPr lang="en-US" sz="1500" b="1" dirty="0"/>
              <a:t>Community </a:t>
            </a:r>
            <a:r>
              <a:rPr lang="en-US" sz="1500" b="1" dirty="0" err="1"/>
              <a:t>Inititatives</a:t>
            </a:r>
            <a:r>
              <a:rPr lang="en-US" sz="1500" b="1" dirty="0"/>
              <a:t> Worksheet HANDOUT page 1</a:t>
            </a:r>
          </a:p>
          <a:p>
            <a:pPr marL="241653" indent="-241653"/>
            <a:r>
              <a:rPr lang="en-US" dirty="0"/>
              <a:t>Columns:</a:t>
            </a:r>
          </a:p>
          <a:p>
            <a:pPr marL="241653" indent="-241653"/>
            <a:endParaRPr lang="en-US" dirty="0"/>
          </a:p>
          <a:p>
            <a:pPr marL="241653" indent="-241653">
              <a:buFontTx/>
              <a:buChar char="-"/>
            </a:pPr>
            <a:r>
              <a:rPr lang="en-US" dirty="0"/>
              <a:t>Initiative</a:t>
            </a:r>
          </a:p>
          <a:p>
            <a:pPr marL="241653" indent="-241653">
              <a:buFontTx/>
              <a:buChar char="-"/>
            </a:pPr>
            <a:r>
              <a:rPr lang="en-US" dirty="0"/>
              <a:t>Lead partners</a:t>
            </a:r>
          </a:p>
          <a:p>
            <a:pPr marL="241653" indent="-241653">
              <a:buFontTx/>
              <a:buChar char="-"/>
            </a:pPr>
            <a:r>
              <a:rPr lang="en-US" dirty="0"/>
              <a:t>Projects/Activities</a:t>
            </a:r>
          </a:p>
          <a:p>
            <a:pPr marL="241653" indent="-241653">
              <a:buFontTx/>
              <a:buChar char="-"/>
            </a:pPr>
            <a:r>
              <a:rPr lang="en-US" dirty="0"/>
              <a:t>Contact person</a:t>
            </a:r>
          </a:p>
          <a:p>
            <a:pPr marL="241653" indent="-241653">
              <a:buFontTx/>
              <a:buChar char="-"/>
            </a:pPr>
            <a:r>
              <a:rPr lang="en-US" dirty="0"/>
              <a:t>Funding source</a:t>
            </a:r>
          </a:p>
          <a:p>
            <a:pPr marL="241653" indent="-241653">
              <a:buFontTx/>
              <a:buChar char="-"/>
            </a:pPr>
            <a:r>
              <a:rPr lang="en-US" dirty="0"/>
              <a:t>Currently a member of the coalition</a:t>
            </a:r>
          </a:p>
        </p:txBody>
      </p:sp>
    </p:spTree>
    <p:extLst>
      <p:ext uri="{BB962C8B-B14F-4D97-AF65-F5344CB8AC3E}">
        <p14:creationId xmlns:p14="http://schemas.microsoft.com/office/powerpoint/2010/main" val="1509880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85372" indent="-302066">
              <a:spcBef>
                <a:spcPct val="30000"/>
              </a:spcBef>
              <a:defRPr sz="1300">
                <a:solidFill>
                  <a:schemeClr val="tx1"/>
                </a:solidFill>
                <a:latin typeface="Arial" panose="020B0604020202020204" pitchFamily="34" charset="0"/>
              </a:defRPr>
            </a:lvl2pPr>
            <a:lvl3pPr marL="1208265" indent="-241653">
              <a:spcBef>
                <a:spcPct val="30000"/>
              </a:spcBef>
              <a:defRPr sz="1300">
                <a:solidFill>
                  <a:schemeClr val="tx1"/>
                </a:solidFill>
                <a:latin typeface="Arial" panose="020B0604020202020204" pitchFamily="34" charset="0"/>
              </a:defRPr>
            </a:lvl3pPr>
            <a:lvl4pPr marL="1691571" indent="-241653">
              <a:spcBef>
                <a:spcPct val="30000"/>
              </a:spcBef>
              <a:defRPr sz="1300">
                <a:solidFill>
                  <a:schemeClr val="tx1"/>
                </a:solidFill>
                <a:latin typeface="Arial" panose="020B0604020202020204" pitchFamily="34" charset="0"/>
              </a:defRPr>
            </a:lvl4pPr>
            <a:lvl5pPr marL="2174878" indent="-241653">
              <a:spcBef>
                <a:spcPct val="30000"/>
              </a:spcBef>
              <a:defRPr sz="1300">
                <a:solidFill>
                  <a:schemeClr val="tx1"/>
                </a:solidFill>
                <a:latin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C96097D-CD18-4E40-A110-06634E5F2EDA}" type="slidenum">
              <a:rPr lang="en-US" altLang="en-US" smtClean="0"/>
              <a:pPr>
                <a:spcBef>
                  <a:spcPct val="0"/>
                </a:spcBef>
              </a:pPr>
              <a:t>10</a:t>
            </a:fld>
            <a:endParaRPr lang="en-US" altLang="en-US" dirty="0"/>
          </a:p>
        </p:txBody>
      </p:sp>
      <p:sp>
        <p:nvSpPr>
          <p:cNvPr id="118787" name="Rectangle 2"/>
          <p:cNvSpPr>
            <a:spLocks noGrp="1" noRot="1" noChangeAspect="1" noChangeArrowheads="1" noTextEdit="1"/>
          </p:cNvSpPr>
          <p:nvPr>
            <p:ph type="sldImg"/>
          </p:nvPr>
        </p:nvSpPr>
        <p:spPr>
          <a:xfrm>
            <a:off x="1382713" y="757238"/>
            <a:ext cx="5040312" cy="3779837"/>
          </a:xfrm>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21657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7AF6EB1E-16B2-4F53-8A67-764CEF1CD1A7}" type="slidenum">
              <a:rPr lang="en-US" smtClean="0">
                <a:latin typeface="Arial" charset="0"/>
                <a:ea typeface="Osaka" charset="-128"/>
              </a:rPr>
              <a:pPr/>
              <a:t>74</a:t>
            </a:fld>
            <a:endParaRPr lang="en-US">
              <a:latin typeface="Arial" charset="0"/>
              <a:ea typeface="Osaka" charset="-128"/>
            </a:endParaRPr>
          </a:p>
        </p:txBody>
      </p:sp>
      <p:sp>
        <p:nvSpPr>
          <p:cNvPr id="147459" name="Rectangle 2"/>
          <p:cNvSpPr>
            <a:spLocks noGrp="1" noRot="1" noChangeAspect="1" noChangeArrowheads="1" noTextEdit="1"/>
          </p:cNvSpPr>
          <p:nvPr>
            <p:ph type="sldImg"/>
          </p:nvPr>
        </p:nvSpPr>
        <p:spPr>
          <a:xfrm>
            <a:off x="1524000" y="1211263"/>
            <a:ext cx="4365625" cy="3275012"/>
          </a:xfrm>
          <a:ln/>
        </p:spPr>
      </p:sp>
      <p:sp>
        <p:nvSpPr>
          <p:cNvPr id="147460"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2293682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7AF6EB1E-16B2-4F53-8A67-764CEF1CD1A7}" type="slidenum">
              <a:rPr lang="en-US" smtClean="0">
                <a:latin typeface="Arial" charset="0"/>
                <a:ea typeface="Osaka" charset="-128"/>
              </a:rPr>
              <a:pPr/>
              <a:t>75</a:t>
            </a:fld>
            <a:endParaRPr lang="en-US">
              <a:latin typeface="Arial" charset="0"/>
              <a:ea typeface="Osaka" charset="-128"/>
            </a:endParaRPr>
          </a:p>
        </p:txBody>
      </p:sp>
      <p:sp>
        <p:nvSpPr>
          <p:cNvPr id="147459" name="Rectangle 2"/>
          <p:cNvSpPr>
            <a:spLocks noGrp="1" noRot="1" noChangeAspect="1" noChangeArrowheads="1" noTextEdit="1"/>
          </p:cNvSpPr>
          <p:nvPr>
            <p:ph type="sldImg"/>
          </p:nvPr>
        </p:nvSpPr>
        <p:spPr>
          <a:xfrm>
            <a:off x="1524000" y="1211263"/>
            <a:ext cx="4365625" cy="3275012"/>
          </a:xfrm>
          <a:ln/>
        </p:spPr>
      </p:sp>
      <p:sp>
        <p:nvSpPr>
          <p:cNvPr id="147460"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3490803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7AF6EB1E-16B2-4F53-8A67-764CEF1CD1A7}" type="slidenum">
              <a:rPr lang="en-US" smtClean="0">
                <a:latin typeface="Arial" charset="0"/>
                <a:ea typeface="Osaka" charset="-128"/>
              </a:rPr>
              <a:pPr/>
              <a:t>76</a:t>
            </a:fld>
            <a:endParaRPr lang="en-US">
              <a:latin typeface="Arial" charset="0"/>
              <a:ea typeface="Osaka" charset="-128"/>
            </a:endParaRPr>
          </a:p>
        </p:txBody>
      </p:sp>
      <p:sp>
        <p:nvSpPr>
          <p:cNvPr id="147459" name="Rectangle 2"/>
          <p:cNvSpPr>
            <a:spLocks noGrp="1" noRot="1" noChangeAspect="1" noChangeArrowheads="1" noTextEdit="1"/>
          </p:cNvSpPr>
          <p:nvPr>
            <p:ph type="sldImg"/>
          </p:nvPr>
        </p:nvSpPr>
        <p:spPr>
          <a:xfrm>
            <a:off x="1524000" y="1211263"/>
            <a:ext cx="4365625" cy="3275012"/>
          </a:xfrm>
          <a:ln/>
        </p:spPr>
      </p:sp>
      <p:sp>
        <p:nvSpPr>
          <p:cNvPr id="147460"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8216217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7AF6EB1E-16B2-4F53-8A67-764CEF1CD1A7}" type="slidenum">
              <a:rPr lang="en-US" smtClean="0">
                <a:latin typeface="Arial" charset="0"/>
                <a:ea typeface="Osaka" charset="-128"/>
              </a:rPr>
              <a:pPr/>
              <a:t>77</a:t>
            </a:fld>
            <a:endParaRPr lang="en-US">
              <a:latin typeface="Arial" charset="0"/>
              <a:ea typeface="Osaka" charset="-128"/>
            </a:endParaRPr>
          </a:p>
        </p:txBody>
      </p:sp>
      <p:sp>
        <p:nvSpPr>
          <p:cNvPr id="147459" name="Rectangle 2"/>
          <p:cNvSpPr>
            <a:spLocks noGrp="1" noRot="1" noChangeAspect="1" noChangeArrowheads="1" noTextEdit="1"/>
          </p:cNvSpPr>
          <p:nvPr>
            <p:ph type="sldImg"/>
          </p:nvPr>
        </p:nvSpPr>
        <p:spPr>
          <a:xfrm>
            <a:off x="1524000" y="1211263"/>
            <a:ext cx="4365625" cy="3275012"/>
          </a:xfrm>
          <a:ln/>
        </p:spPr>
      </p:sp>
      <p:sp>
        <p:nvSpPr>
          <p:cNvPr id="147460"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extLst>
      <p:ext uri="{BB962C8B-B14F-4D97-AF65-F5344CB8AC3E}">
        <p14:creationId xmlns:p14="http://schemas.microsoft.com/office/powerpoint/2010/main" val="24137315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7AF6EB1E-16B2-4F53-8A67-764CEF1CD1A7}" type="slidenum">
              <a:rPr lang="en-US" smtClean="0">
                <a:latin typeface="Arial" charset="0"/>
                <a:ea typeface="Osaka" charset="-128"/>
              </a:rPr>
              <a:pPr/>
              <a:t>78</a:t>
            </a:fld>
            <a:endParaRPr lang="en-US">
              <a:latin typeface="Arial" charset="0"/>
              <a:ea typeface="Osaka" charset="-128"/>
            </a:endParaRPr>
          </a:p>
        </p:txBody>
      </p:sp>
      <p:sp>
        <p:nvSpPr>
          <p:cNvPr id="147459" name="Rectangle 2"/>
          <p:cNvSpPr>
            <a:spLocks noGrp="1" noRot="1" noChangeAspect="1" noChangeArrowheads="1" noTextEdit="1"/>
          </p:cNvSpPr>
          <p:nvPr>
            <p:ph type="sldImg"/>
          </p:nvPr>
        </p:nvSpPr>
        <p:spPr>
          <a:xfrm>
            <a:off x="1524000" y="1211263"/>
            <a:ext cx="4365625" cy="3275012"/>
          </a:xfrm>
          <a:ln/>
        </p:spPr>
      </p:sp>
      <p:sp>
        <p:nvSpPr>
          <p:cNvPr id="147460"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extLst>
      <p:ext uri="{BB962C8B-B14F-4D97-AF65-F5344CB8AC3E}">
        <p14:creationId xmlns:p14="http://schemas.microsoft.com/office/powerpoint/2010/main" val="650403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85372" indent="-302066">
              <a:spcBef>
                <a:spcPct val="30000"/>
              </a:spcBef>
              <a:defRPr sz="1300">
                <a:solidFill>
                  <a:schemeClr val="tx1"/>
                </a:solidFill>
                <a:latin typeface="Arial" panose="020B0604020202020204" pitchFamily="34" charset="0"/>
              </a:defRPr>
            </a:lvl2pPr>
            <a:lvl3pPr marL="1208265" indent="-241653">
              <a:spcBef>
                <a:spcPct val="30000"/>
              </a:spcBef>
              <a:defRPr sz="1300">
                <a:solidFill>
                  <a:schemeClr val="tx1"/>
                </a:solidFill>
                <a:latin typeface="Arial" panose="020B0604020202020204" pitchFamily="34" charset="0"/>
              </a:defRPr>
            </a:lvl3pPr>
            <a:lvl4pPr marL="1691571" indent="-241653">
              <a:spcBef>
                <a:spcPct val="30000"/>
              </a:spcBef>
              <a:defRPr sz="1300">
                <a:solidFill>
                  <a:schemeClr val="tx1"/>
                </a:solidFill>
                <a:latin typeface="Arial" panose="020B0604020202020204" pitchFamily="34" charset="0"/>
              </a:defRPr>
            </a:lvl4pPr>
            <a:lvl5pPr marL="2174878" indent="-241653">
              <a:spcBef>
                <a:spcPct val="30000"/>
              </a:spcBef>
              <a:defRPr sz="1300">
                <a:solidFill>
                  <a:schemeClr val="tx1"/>
                </a:solidFill>
                <a:latin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C96097D-CD18-4E40-A110-06634E5F2EDA}" type="slidenum">
              <a:rPr lang="en-US" altLang="en-US" smtClean="0"/>
              <a:pPr>
                <a:spcBef>
                  <a:spcPct val="0"/>
                </a:spcBef>
              </a:pPr>
              <a:t>11</a:t>
            </a:fld>
            <a:endParaRPr lang="en-US" altLang="en-US" dirty="0"/>
          </a:p>
        </p:txBody>
      </p:sp>
      <p:sp>
        <p:nvSpPr>
          <p:cNvPr id="118787" name="Rectangle 2"/>
          <p:cNvSpPr>
            <a:spLocks noGrp="1" noRot="1" noChangeAspect="1" noChangeArrowheads="1" noTextEdit="1"/>
          </p:cNvSpPr>
          <p:nvPr>
            <p:ph type="sldImg"/>
          </p:nvPr>
        </p:nvSpPr>
        <p:spPr>
          <a:xfrm>
            <a:off x="1382713" y="757238"/>
            <a:ext cx="5040312" cy="3779837"/>
          </a:xfrm>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110659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85372" indent="-302066">
              <a:spcBef>
                <a:spcPct val="30000"/>
              </a:spcBef>
              <a:defRPr sz="1300">
                <a:solidFill>
                  <a:schemeClr val="tx1"/>
                </a:solidFill>
                <a:latin typeface="Arial" panose="020B0604020202020204" pitchFamily="34" charset="0"/>
              </a:defRPr>
            </a:lvl2pPr>
            <a:lvl3pPr marL="1208265" indent="-241653">
              <a:spcBef>
                <a:spcPct val="30000"/>
              </a:spcBef>
              <a:defRPr sz="1300">
                <a:solidFill>
                  <a:schemeClr val="tx1"/>
                </a:solidFill>
                <a:latin typeface="Arial" panose="020B0604020202020204" pitchFamily="34" charset="0"/>
              </a:defRPr>
            </a:lvl3pPr>
            <a:lvl4pPr marL="1691571" indent="-241653">
              <a:spcBef>
                <a:spcPct val="30000"/>
              </a:spcBef>
              <a:defRPr sz="1300">
                <a:solidFill>
                  <a:schemeClr val="tx1"/>
                </a:solidFill>
                <a:latin typeface="Arial" panose="020B0604020202020204" pitchFamily="34" charset="0"/>
              </a:defRPr>
            </a:lvl4pPr>
            <a:lvl5pPr marL="2174878" indent="-241653">
              <a:spcBef>
                <a:spcPct val="30000"/>
              </a:spcBef>
              <a:defRPr sz="1300">
                <a:solidFill>
                  <a:schemeClr val="tx1"/>
                </a:solidFill>
                <a:latin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C96097D-CD18-4E40-A110-06634E5F2EDA}" type="slidenum">
              <a:rPr lang="en-US" altLang="en-US" smtClean="0"/>
              <a:pPr>
                <a:spcBef>
                  <a:spcPct val="0"/>
                </a:spcBef>
              </a:pPr>
              <a:t>12</a:t>
            </a:fld>
            <a:endParaRPr lang="en-US" altLang="en-US" dirty="0"/>
          </a:p>
        </p:txBody>
      </p:sp>
      <p:sp>
        <p:nvSpPr>
          <p:cNvPr id="118787" name="Rectangle 2"/>
          <p:cNvSpPr>
            <a:spLocks noGrp="1" noRot="1" noChangeAspect="1" noChangeArrowheads="1" noTextEdit="1"/>
          </p:cNvSpPr>
          <p:nvPr>
            <p:ph type="sldImg"/>
          </p:nvPr>
        </p:nvSpPr>
        <p:spPr>
          <a:xfrm>
            <a:off x="1382713" y="757238"/>
            <a:ext cx="5040312" cy="3779837"/>
          </a:xfrm>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258281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85372" indent="-302066">
              <a:spcBef>
                <a:spcPct val="30000"/>
              </a:spcBef>
              <a:defRPr sz="1300">
                <a:solidFill>
                  <a:schemeClr val="tx1"/>
                </a:solidFill>
                <a:latin typeface="Arial" panose="020B0604020202020204" pitchFamily="34" charset="0"/>
              </a:defRPr>
            </a:lvl2pPr>
            <a:lvl3pPr marL="1208265" indent="-241653">
              <a:spcBef>
                <a:spcPct val="30000"/>
              </a:spcBef>
              <a:defRPr sz="1300">
                <a:solidFill>
                  <a:schemeClr val="tx1"/>
                </a:solidFill>
                <a:latin typeface="Arial" panose="020B0604020202020204" pitchFamily="34" charset="0"/>
              </a:defRPr>
            </a:lvl3pPr>
            <a:lvl4pPr marL="1691571" indent="-241653">
              <a:spcBef>
                <a:spcPct val="30000"/>
              </a:spcBef>
              <a:defRPr sz="1300">
                <a:solidFill>
                  <a:schemeClr val="tx1"/>
                </a:solidFill>
                <a:latin typeface="Arial" panose="020B0604020202020204" pitchFamily="34" charset="0"/>
              </a:defRPr>
            </a:lvl4pPr>
            <a:lvl5pPr marL="2174878" indent="-241653">
              <a:spcBef>
                <a:spcPct val="30000"/>
              </a:spcBef>
              <a:defRPr sz="1300">
                <a:solidFill>
                  <a:schemeClr val="tx1"/>
                </a:solidFill>
                <a:latin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AF8EBF8-5F4D-41DE-B802-5780F7DDAD44}" type="slidenum">
              <a:rPr lang="en-US" altLang="en-US"/>
              <a:pPr>
                <a:spcBef>
                  <a:spcPct val="0"/>
                </a:spcBef>
              </a:pPr>
              <a:t>13</a:t>
            </a:fld>
            <a:endParaRPr lang="en-US" altLang="en-US"/>
          </a:p>
        </p:txBody>
      </p:sp>
      <p:sp>
        <p:nvSpPr>
          <p:cNvPr id="28675" name="Rectangle 2"/>
          <p:cNvSpPr>
            <a:spLocks noGrp="1" noRot="1" noChangeAspect="1" noChangeArrowheads="1" noTextEdit="1"/>
          </p:cNvSpPr>
          <p:nvPr>
            <p:ph type="sldImg"/>
          </p:nvPr>
        </p:nvSpPr>
        <p:spPr>
          <a:xfrm>
            <a:off x="1382713" y="757238"/>
            <a:ext cx="5040312" cy="3779837"/>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97111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85372" indent="-302066">
              <a:spcBef>
                <a:spcPct val="30000"/>
              </a:spcBef>
              <a:defRPr sz="1300">
                <a:solidFill>
                  <a:schemeClr val="tx1"/>
                </a:solidFill>
                <a:latin typeface="Arial" panose="020B0604020202020204" pitchFamily="34" charset="0"/>
              </a:defRPr>
            </a:lvl2pPr>
            <a:lvl3pPr marL="1208265" indent="-241653">
              <a:spcBef>
                <a:spcPct val="30000"/>
              </a:spcBef>
              <a:defRPr sz="1300">
                <a:solidFill>
                  <a:schemeClr val="tx1"/>
                </a:solidFill>
                <a:latin typeface="Arial" panose="020B0604020202020204" pitchFamily="34" charset="0"/>
              </a:defRPr>
            </a:lvl3pPr>
            <a:lvl4pPr marL="1691571" indent="-241653">
              <a:spcBef>
                <a:spcPct val="30000"/>
              </a:spcBef>
              <a:defRPr sz="1300">
                <a:solidFill>
                  <a:schemeClr val="tx1"/>
                </a:solidFill>
                <a:latin typeface="Arial" panose="020B0604020202020204" pitchFamily="34" charset="0"/>
              </a:defRPr>
            </a:lvl4pPr>
            <a:lvl5pPr marL="2174878" indent="-241653">
              <a:spcBef>
                <a:spcPct val="30000"/>
              </a:spcBef>
              <a:defRPr sz="1300">
                <a:solidFill>
                  <a:schemeClr val="tx1"/>
                </a:solidFill>
                <a:latin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AF8EBF8-5F4D-41DE-B802-5780F7DDAD44}" type="slidenum">
              <a:rPr lang="en-US" altLang="en-US"/>
              <a:pPr>
                <a:spcBef>
                  <a:spcPct val="0"/>
                </a:spcBef>
              </a:pPr>
              <a:t>14</a:t>
            </a:fld>
            <a:endParaRPr lang="en-US" altLang="en-US"/>
          </a:p>
        </p:txBody>
      </p:sp>
      <p:sp>
        <p:nvSpPr>
          <p:cNvPr id="28675" name="Rectangle 2"/>
          <p:cNvSpPr>
            <a:spLocks noGrp="1" noRot="1" noChangeAspect="1" noChangeArrowheads="1" noTextEdit="1"/>
          </p:cNvSpPr>
          <p:nvPr>
            <p:ph type="sldImg"/>
          </p:nvPr>
        </p:nvSpPr>
        <p:spPr>
          <a:xfrm>
            <a:off x="1382713" y="757238"/>
            <a:ext cx="5040312" cy="3779837"/>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19170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85372" indent="-302066">
              <a:spcBef>
                <a:spcPct val="30000"/>
              </a:spcBef>
              <a:defRPr sz="1300">
                <a:solidFill>
                  <a:schemeClr val="tx1"/>
                </a:solidFill>
                <a:latin typeface="Arial" panose="020B0604020202020204" pitchFamily="34" charset="0"/>
              </a:defRPr>
            </a:lvl2pPr>
            <a:lvl3pPr marL="1208265" indent="-241653">
              <a:spcBef>
                <a:spcPct val="30000"/>
              </a:spcBef>
              <a:defRPr sz="1300">
                <a:solidFill>
                  <a:schemeClr val="tx1"/>
                </a:solidFill>
                <a:latin typeface="Arial" panose="020B0604020202020204" pitchFamily="34" charset="0"/>
              </a:defRPr>
            </a:lvl3pPr>
            <a:lvl4pPr marL="1691571" indent="-241653">
              <a:spcBef>
                <a:spcPct val="30000"/>
              </a:spcBef>
              <a:defRPr sz="1300">
                <a:solidFill>
                  <a:schemeClr val="tx1"/>
                </a:solidFill>
                <a:latin typeface="Arial" panose="020B0604020202020204" pitchFamily="34" charset="0"/>
              </a:defRPr>
            </a:lvl4pPr>
            <a:lvl5pPr marL="2174878" indent="-241653">
              <a:spcBef>
                <a:spcPct val="30000"/>
              </a:spcBef>
              <a:defRPr sz="1300">
                <a:solidFill>
                  <a:schemeClr val="tx1"/>
                </a:solidFill>
                <a:latin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AF8EBF8-5F4D-41DE-B802-5780F7DDAD44}" type="slidenum">
              <a:rPr lang="en-US" altLang="en-US"/>
              <a:pPr>
                <a:spcBef>
                  <a:spcPct val="0"/>
                </a:spcBef>
              </a:pPr>
              <a:t>15</a:t>
            </a:fld>
            <a:endParaRPr lang="en-US" altLang="en-US"/>
          </a:p>
        </p:txBody>
      </p:sp>
      <p:sp>
        <p:nvSpPr>
          <p:cNvPr id="28675" name="Rectangle 2"/>
          <p:cNvSpPr>
            <a:spLocks noGrp="1" noRot="1" noChangeAspect="1" noChangeArrowheads="1" noTextEdit="1"/>
          </p:cNvSpPr>
          <p:nvPr>
            <p:ph type="sldImg"/>
          </p:nvPr>
        </p:nvSpPr>
        <p:spPr>
          <a:xfrm>
            <a:off x="1382713" y="757238"/>
            <a:ext cx="5040312" cy="3779837"/>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18398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7E5D8D8-46DC-4B68-A69B-92993BD650F2}" type="datetimeFigureOut">
              <a:rPr lang="en-US" smtClean="0"/>
              <a:t>7/7/2017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151E1-623F-45EB-81F2-19D9FD94DC3A}" type="slidenum">
              <a:rPr lang="en-US" smtClean="0"/>
              <a:t>‹#›</a:t>
            </a:fld>
            <a:endParaRPr lang="en-US"/>
          </a:p>
        </p:txBody>
      </p:sp>
    </p:spTree>
    <p:extLst>
      <p:ext uri="{BB962C8B-B14F-4D97-AF65-F5344CB8AC3E}">
        <p14:creationId xmlns:p14="http://schemas.microsoft.com/office/powerpoint/2010/main" val="4099395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E97CCE2-F470-4B79-821C-CE1004AED4E1}"/>
              </a:ext>
            </a:extLst>
          </p:cNvPr>
          <p:cNvSpPr/>
          <p:nvPr userDrawn="1"/>
        </p:nvSpPr>
        <p:spPr>
          <a:xfrm>
            <a:off x="457200" y="990600"/>
            <a:ext cx="8839200" cy="135840"/>
          </a:xfrm>
          <a:prstGeom prst="rect">
            <a:avLst/>
          </a:prstGeom>
          <a:solidFill>
            <a:srgbClr val="193880"/>
          </a:solidFill>
          <a:ln>
            <a:noFill/>
          </a:ln>
          <a:effectLst>
            <a:outerShdw dist="38100" dir="4200000" sx="101000" sy="101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1" name="Rectangle 10">
            <a:extLst>
              <a:ext uri="{FF2B5EF4-FFF2-40B4-BE49-F238E27FC236}">
                <a16:creationId xmlns="" xmlns:a16="http://schemas.microsoft.com/office/drawing/2014/main" id="{2E3FE6C3-2D98-4796-A6F4-8EE0AA67FCC2}"/>
              </a:ext>
            </a:extLst>
          </p:cNvPr>
          <p:cNvSpPr/>
          <p:nvPr userDrawn="1"/>
        </p:nvSpPr>
        <p:spPr>
          <a:xfrm>
            <a:off x="-76200" y="990600"/>
            <a:ext cx="457200" cy="135840"/>
          </a:xfrm>
          <a:prstGeom prst="rect">
            <a:avLst/>
          </a:prstGeom>
          <a:solidFill>
            <a:srgbClr val="FF0000"/>
          </a:solidFill>
          <a:ln>
            <a:noFill/>
          </a:ln>
          <a:effectLst>
            <a:outerShdw dist="38100" dir="4200000" sx="101000" sy="101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2" name="Slide Number Placeholder 5">
            <a:extLst>
              <a:ext uri="{FF2B5EF4-FFF2-40B4-BE49-F238E27FC236}">
                <a16:creationId xmlns="" xmlns:a16="http://schemas.microsoft.com/office/drawing/2014/main" id="{5A3C9944-F9AC-4A1D-83D0-F068231792F6}"/>
              </a:ext>
            </a:extLst>
          </p:cNvPr>
          <p:cNvSpPr txBox="1">
            <a:spLocks/>
          </p:cNvSpPr>
          <p:nvPr userDrawn="1"/>
        </p:nvSpPr>
        <p:spPr>
          <a:xfrm>
            <a:off x="8567436" y="6492606"/>
            <a:ext cx="56930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CA71FD-CBA2-4976-970F-FD0A6CA48298}" type="slidenum">
              <a:rPr lang="en-US" smtClean="0"/>
              <a:pPr/>
              <a:t>‹#›</a:t>
            </a:fld>
            <a:endParaRPr lang="en-US" dirty="0"/>
          </a:p>
        </p:txBody>
      </p:sp>
      <p:pic>
        <p:nvPicPr>
          <p:cNvPr id="13" name="Picture 12">
            <a:extLst>
              <a:ext uri="{FF2B5EF4-FFF2-40B4-BE49-F238E27FC236}">
                <a16:creationId xmlns="" xmlns:a16="http://schemas.microsoft.com/office/drawing/2014/main" id="{D717BB0D-850A-4F7D-B641-01B792427C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6365248"/>
            <a:ext cx="2133600" cy="318558"/>
          </a:xfrm>
          <a:prstGeom prst="rect">
            <a:avLst/>
          </a:prstGeom>
        </p:spPr>
      </p:pic>
      <p:sp>
        <p:nvSpPr>
          <p:cNvPr id="14" name="TextBox 13">
            <a:extLst>
              <a:ext uri="{FF2B5EF4-FFF2-40B4-BE49-F238E27FC236}">
                <a16:creationId xmlns="" xmlns:a16="http://schemas.microsoft.com/office/drawing/2014/main" id="{17B8F680-020C-4889-AAB4-CA9EE91B23EB}"/>
              </a:ext>
            </a:extLst>
          </p:cNvPr>
          <p:cNvSpPr txBox="1"/>
          <p:nvPr userDrawn="1"/>
        </p:nvSpPr>
        <p:spPr>
          <a:xfrm>
            <a:off x="1331308" y="6355250"/>
            <a:ext cx="4675062" cy="338554"/>
          </a:xfrm>
          <a:prstGeom prst="rect">
            <a:avLst/>
          </a:prstGeom>
          <a:noFill/>
        </p:spPr>
        <p:txBody>
          <a:bodyPr wrap="none" rtlCol="0">
            <a:spAutoFit/>
          </a:bodyPr>
          <a:lstStyle/>
          <a:p>
            <a:r>
              <a:rPr lang="en-US" sz="1600" b="1" i="1" dirty="0">
                <a:solidFill>
                  <a:schemeClr val="bg1">
                    <a:lumMod val="50000"/>
                  </a:schemeClr>
                </a:solidFill>
                <a:latin typeface="Times New Roman" panose="02020603050405020304" pitchFamily="18" charset="0"/>
                <a:cs typeface="Times New Roman" panose="02020603050405020304" pitchFamily="18" charset="0"/>
              </a:rPr>
              <a:t>Building Safe, Healthy, and Drug Free Communities</a:t>
            </a:r>
          </a:p>
        </p:txBody>
      </p:sp>
      <p:sp>
        <p:nvSpPr>
          <p:cNvPr id="15" name="Freeform 11">
            <a:extLst>
              <a:ext uri="{FF2B5EF4-FFF2-40B4-BE49-F238E27FC236}">
                <a16:creationId xmlns="" xmlns:a16="http://schemas.microsoft.com/office/drawing/2014/main" id="{0B80C990-52EE-4D1F-9735-61DCDC24D39C}"/>
              </a:ext>
            </a:extLst>
          </p:cNvPr>
          <p:cNvSpPr/>
          <p:nvPr userDrawn="1"/>
        </p:nvSpPr>
        <p:spPr>
          <a:xfrm>
            <a:off x="4482548" y="2633592"/>
            <a:ext cx="4661452" cy="4255653"/>
          </a:xfrm>
          <a:custGeom>
            <a:avLst/>
            <a:gdLst>
              <a:gd name="connsiteX0" fmla="*/ 1306230 w 4661452"/>
              <a:gd name="connsiteY0" fmla="*/ 0 h 4255653"/>
              <a:gd name="connsiteX1" fmla="*/ 4661452 w 4661452"/>
              <a:gd name="connsiteY1" fmla="*/ 0 h 4255653"/>
              <a:gd name="connsiteX2" fmla="*/ 3355222 w 4661452"/>
              <a:gd name="connsiteY2" fmla="*/ 4255653 h 4255653"/>
              <a:gd name="connsiteX3" fmla="*/ 0 w 4661452"/>
              <a:gd name="connsiteY3" fmla="*/ 4255653 h 4255653"/>
              <a:gd name="connsiteX4" fmla="*/ 3958 w 4661452"/>
              <a:gd name="connsiteY4" fmla="*/ 4242759 h 4255653"/>
              <a:gd name="connsiteX5" fmla="*/ 1301032 w 4661452"/>
              <a:gd name="connsiteY5" fmla="*/ 3251008 h 4255653"/>
              <a:gd name="connsiteX6" fmla="*/ 2614957 w 4661452"/>
              <a:gd name="connsiteY6" fmla="*/ 4255643 h 4255653"/>
              <a:gd name="connsiteX7" fmla="*/ 2113070 w 4661452"/>
              <a:gd name="connsiteY7" fmla="*/ 2630128 h 4255653"/>
              <a:gd name="connsiteX8" fmla="*/ 3427008 w 4661452"/>
              <a:gd name="connsiteY8" fmla="*/ 1625511 h 4255653"/>
              <a:gd name="connsiteX9" fmla="*/ 1802899 w 4661452"/>
              <a:gd name="connsiteY9" fmla="*/ 1625522 h 4255653"/>
              <a:gd name="connsiteX10" fmla="*/ 1303639 w 4661452"/>
              <a:gd name="connsiteY10" fmla="*/ 8443 h 425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61452" h="4255653">
                <a:moveTo>
                  <a:pt x="1306230" y="0"/>
                </a:moveTo>
                <a:lnTo>
                  <a:pt x="4661452" y="0"/>
                </a:lnTo>
                <a:lnTo>
                  <a:pt x="3355222" y="4255653"/>
                </a:lnTo>
                <a:lnTo>
                  <a:pt x="0" y="4255653"/>
                </a:lnTo>
                <a:lnTo>
                  <a:pt x="3958" y="4242759"/>
                </a:lnTo>
                <a:lnTo>
                  <a:pt x="1301032" y="3251008"/>
                </a:lnTo>
                <a:lnTo>
                  <a:pt x="2614957" y="4255643"/>
                </a:lnTo>
                <a:lnTo>
                  <a:pt x="2113070" y="2630128"/>
                </a:lnTo>
                <a:lnTo>
                  <a:pt x="3427008" y="1625511"/>
                </a:lnTo>
                <a:lnTo>
                  <a:pt x="1802899" y="1625522"/>
                </a:lnTo>
                <a:lnTo>
                  <a:pt x="1303639" y="8443"/>
                </a:lnTo>
                <a:close/>
              </a:path>
            </a:pathLst>
          </a:custGeom>
          <a:solidFill>
            <a:srgbClr val="19398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2">
            <a:extLst>
              <a:ext uri="{FF2B5EF4-FFF2-40B4-BE49-F238E27FC236}">
                <a16:creationId xmlns="" xmlns:a16="http://schemas.microsoft.com/office/drawing/2014/main" id="{06BF4695-7F0B-498A-BE4A-150852550E75}"/>
              </a:ext>
            </a:extLst>
          </p:cNvPr>
          <p:cNvSpPr/>
          <p:nvPr userDrawn="1"/>
        </p:nvSpPr>
        <p:spPr>
          <a:xfrm rot="10800000">
            <a:off x="2355428" y="2638632"/>
            <a:ext cx="4251960" cy="4255654"/>
          </a:xfrm>
          <a:prstGeom prst="star5">
            <a:avLst/>
          </a:prstGeom>
          <a:solidFill>
            <a:srgbClr val="EE322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8906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2B9A02F-357D-AF42-B110-A7740AFDCA1B}" type="datetimeFigureOut">
              <a:rPr lang="en-US" smtClean="0"/>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9221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7E5D8D8-46DC-4B68-A69B-92993BD650F2}" type="datetimeFigureOut">
              <a:rPr lang="en-US" smtClean="0"/>
              <a:t>7/7/2017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151E1-623F-45EB-81F2-19D9FD94DC3A}" type="slidenum">
              <a:rPr lang="en-US" smtClean="0"/>
              <a:t>‹#›</a:t>
            </a:fld>
            <a:endParaRPr lang="en-US"/>
          </a:p>
        </p:txBody>
      </p:sp>
    </p:spTree>
    <p:extLst>
      <p:ext uri="{BB962C8B-B14F-4D97-AF65-F5344CB8AC3E}">
        <p14:creationId xmlns:p14="http://schemas.microsoft.com/office/powerpoint/2010/main" val="4142858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7E5D8D8-46DC-4B68-A69B-92993BD650F2}" type="datetimeFigureOut">
              <a:rPr lang="en-US" smtClean="0"/>
              <a:t>7/7/2017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151E1-623F-45EB-81F2-19D9FD94DC3A}" type="slidenum">
              <a:rPr lang="en-US" smtClean="0"/>
              <a:t>‹#›</a:t>
            </a:fld>
            <a:endParaRPr lang="en-US"/>
          </a:p>
        </p:txBody>
      </p:sp>
    </p:spTree>
    <p:extLst>
      <p:ext uri="{BB962C8B-B14F-4D97-AF65-F5344CB8AC3E}">
        <p14:creationId xmlns:p14="http://schemas.microsoft.com/office/powerpoint/2010/main" val="3330576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7E5D8D8-46DC-4B68-A69B-92993BD650F2}" type="datetimeFigureOut">
              <a:rPr lang="en-US" smtClean="0"/>
              <a:t>7/7/2017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55151E1-623F-45EB-81F2-19D9FD94DC3A}" type="slidenum">
              <a:rPr lang="en-US" smtClean="0"/>
              <a:t>‹#›</a:t>
            </a:fld>
            <a:endParaRPr lang="en-US"/>
          </a:p>
        </p:txBody>
      </p:sp>
    </p:spTree>
    <p:extLst>
      <p:ext uri="{BB962C8B-B14F-4D97-AF65-F5344CB8AC3E}">
        <p14:creationId xmlns:p14="http://schemas.microsoft.com/office/powerpoint/2010/main" val="854670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27E5D8D8-46DC-4B68-A69B-92993BD650F2}" type="datetimeFigureOut">
              <a:rPr lang="en-US" smtClean="0"/>
              <a:t>7/7/2017</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55151E1-623F-45EB-81F2-19D9FD94DC3A}" type="slidenum">
              <a:rPr lang="en-US" smtClean="0"/>
              <a:t>‹#›</a:t>
            </a:fld>
            <a:endParaRPr lang="en-US"/>
          </a:p>
        </p:txBody>
      </p:sp>
    </p:spTree>
    <p:extLst>
      <p:ext uri="{BB962C8B-B14F-4D97-AF65-F5344CB8AC3E}">
        <p14:creationId xmlns:p14="http://schemas.microsoft.com/office/powerpoint/2010/main" val="3684190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27E5D8D8-46DC-4B68-A69B-92993BD650F2}" type="datetimeFigureOut">
              <a:rPr lang="en-US" smtClean="0"/>
              <a:t>7/7/2017</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955151E1-623F-45EB-81F2-19D9FD94DC3A}" type="slidenum">
              <a:rPr lang="en-US" smtClean="0"/>
              <a:t>‹#›</a:t>
            </a:fld>
            <a:endParaRPr lang="en-US"/>
          </a:p>
        </p:txBody>
      </p:sp>
    </p:spTree>
    <p:extLst>
      <p:ext uri="{BB962C8B-B14F-4D97-AF65-F5344CB8AC3E}">
        <p14:creationId xmlns:p14="http://schemas.microsoft.com/office/powerpoint/2010/main" val="3109566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27E5D8D8-46DC-4B68-A69B-92993BD650F2}" type="datetimeFigureOut">
              <a:rPr lang="en-US" smtClean="0"/>
              <a:t>7/7/2017</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55151E1-623F-45EB-81F2-19D9FD94DC3A}" type="slidenum">
              <a:rPr lang="en-US" smtClean="0"/>
              <a:t>‹#›</a:t>
            </a:fld>
            <a:endParaRPr lang="en-US"/>
          </a:p>
        </p:txBody>
      </p:sp>
    </p:spTree>
    <p:extLst>
      <p:ext uri="{BB962C8B-B14F-4D97-AF65-F5344CB8AC3E}">
        <p14:creationId xmlns:p14="http://schemas.microsoft.com/office/powerpoint/2010/main" val="286388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7E5D8D8-46DC-4B68-A69B-92993BD650F2}" type="datetimeFigureOut">
              <a:rPr lang="en-US" smtClean="0"/>
              <a:t>7/7/2017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55151E1-623F-45EB-81F2-19D9FD94DC3A}" type="slidenum">
              <a:rPr lang="en-US" smtClean="0"/>
              <a:t>‹#›</a:t>
            </a:fld>
            <a:endParaRPr lang="en-US"/>
          </a:p>
        </p:txBody>
      </p:sp>
    </p:spTree>
    <p:extLst>
      <p:ext uri="{BB962C8B-B14F-4D97-AF65-F5344CB8AC3E}">
        <p14:creationId xmlns:p14="http://schemas.microsoft.com/office/powerpoint/2010/main" val="292620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7E5D8D8-46DC-4B68-A69B-92993BD650F2}" type="datetimeFigureOut">
              <a:rPr lang="en-US" smtClean="0"/>
              <a:t>7/7/2017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55151E1-623F-45EB-81F2-19D9FD94DC3A}" type="slidenum">
              <a:rPr lang="en-US" smtClean="0"/>
              <a:t>‹#›</a:t>
            </a:fld>
            <a:endParaRPr lang="en-US"/>
          </a:p>
        </p:txBody>
      </p:sp>
    </p:spTree>
    <p:extLst>
      <p:ext uri="{BB962C8B-B14F-4D97-AF65-F5344CB8AC3E}">
        <p14:creationId xmlns:p14="http://schemas.microsoft.com/office/powerpoint/2010/main" val="58909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457200" y="990600"/>
            <a:ext cx="8839200" cy="135840"/>
          </a:xfrm>
          <a:prstGeom prst="rect">
            <a:avLst/>
          </a:prstGeom>
          <a:solidFill>
            <a:srgbClr val="193880"/>
          </a:solidFill>
          <a:ln>
            <a:noFill/>
          </a:ln>
          <a:effectLst>
            <a:outerShdw dist="38100" dir="4200000" sx="101000" sy="101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5" name="Rectangle 14"/>
          <p:cNvSpPr/>
          <p:nvPr userDrawn="1"/>
        </p:nvSpPr>
        <p:spPr>
          <a:xfrm>
            <a:off x="-76200" y="990600"/>
            <a:ext cx="457200" cy="135840"/>
          </a:xfrm>
          <a:prstGeom prst="rect">
            <a:avLst/>
          </a:prstGeom>
          <a:solidFill>
            <a:srgbClr val="FF0000"/>
          </a:solidFill>
          <a:ln>
            <a:noFill/>
          </a:ln>
          <a:effectLst>
            <a:outerShdw dist="38100" dir="4200000" sx="101000" sy="101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6" name="Slide Number Placeholder 5"/>
          <p:cNvSpPr txBox="1">
            <a:spLocks/>
          </p:cNvSpPr>
          <p:nvPr userDrawn="1"/>
        </p:nvSpPr>
        <p:spPr>
          <a:xfrm>
            <a:off x="8567436" y="6492606"/>
            <a:ext cx="56930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CA71FD-CBA2-4976-970F-FD0A6CA48298}" type="slidenum">
              <a:rPr lang="en-US" smtClean="0"/>
              <a:pPr/>
              <a:t>‹#›</a:t>
            </a:fld>
            <a:endParaRPr lang="en-US" dirty="0"/>
          </a:p>
        </p:txBody>
      </p:sp>
      <p:pic>
        <p:nvPicPr>
          <p:cNvPr id="17" name="Picture 1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96000" y="6365248"/>
            <a:ext cx="2133600" cy="318558"/>
          </a:xfrm>
          <a:prstGeom prst="rect">
            <a:avLst/>
          </a:prstGeom>
        </p:spPr>
      </p:pic>
      <p:sp>
        <p:nvSpPr>
          <p:cNvPr id="18" name="TextBox 17"/>
          <p:cNvSpPr txBox="1"/>
          <p:nvPr userDrawn="1"/>
        </p:nvSpPr>
        <p:spPr>
          <a:xfrm>
            <a:off x="1331308" y="6355250"/>
            <a:ext cx="4675062" cy="338554"/>
          </a:xfrm>
          <a:prstGeom prst="rect">
            <a:avLst/>
          </a:prstGeom>
          <a:noFill/>
        </p:spPr>
        <p:txBody>
          <a:bodyPr wrap="none" rtlCol="0">
            <a:spAutoFit/>
          </a:bodyPr>
          <a:lstStyle/>
          <a:p>
            <a:r>
              <a:rPr lang="en-US" sz="1600" b="1" i="1" dirty="0">
                <a:solidFill>
                  <a:schemeClr val="bg1">
                    <a:lumMod val="50000"/>
                  </a:schemeClr>
                </a:solidFill>
                <a:latin typeface="Times New Roman" panose="02020603050405020304" pitchFamily="18" charset="0"/>
                <a:cs typeface="Times New Roman" panose="02020603050405020304" pitchFamily="18" charset="0"/>
              </a:rPr>
              <a:t>Building Safe, Healthy, and Drug Free Communities</a:t>
            </a:r>
          </a:p>
        </p:txBody>
      </p:sp>
      <p:sp>
        <p:nvSpPr>
          <p:cNvPr id="19" name="Freeform 11"/>
          <p:cNvSpPr/>
          <p:nvPr userDrawn="1"/>
        </p:nvSpPr>
        <p:spPr>
          <a:xfrm>
            <a:off x="4482548" y="2633592"/>
            <a:ext cx="4661452" cy="4255653"/>
          </a:xfrm>
          <a:custGeom>
            <a:avLst/>
            <a:gdLst>
              <a:gd name="connsiteX0" fmla="*/ 1306230 w 4661452"/>
              <a:gd name="connsiteY0" fmla="*/ 0 h 4255653"/>
              <a:gd name="connsiteX1" fmla="*/ 4661452 w 4661452"/>
              <a:gd name="connsiteY1" fmla="*/ 0 h 4255653"/>
              <a:gd name="connsiteX2" fmla="*/ 3355222 w 4661452"/>
              <a:gd name="connsiteY2" fmla="*/ 4255653 h 4255653"/>
              <a:gd name="connsiteX3" fmla="*/ 0 w 4661452"/>
              <a:gd name="connsiteY3" fmla="*/ 4255653 h 4255653"/>
              <a:gd name="connsiteX4" fmla="*/ 3958 w 4661452"/>
              <a:gd name="connsiteY4" fmla="*/ 4242759 h 4255653"/>
              <a:gd name="connsiteX5" fmla="*/ 1301032 w 4661452"/>
              <a:gd name="connsiteY5" fmla="*/ 3251008 h 4255653"/>
              <a:gd name="connsiteX6" fmla="*/ 2614957 w 4661452"/>
              <a:gd name="connsiteY6" fmla="*/ 4255643 h 4255653"/>
              <a:gd name="connsiteX7" fmla="*/ 2113070 w 4661452"/>
              <a:gd name="connsiteY7" fmla="*/ 2630128 h 4255653"/>
              <a:gd name="connsiteX8" fmla="*/ 3427008 w 4661452"/>
              <a:gd name="connsiteY8" fmla="*/ 1625511 h 4255653"/>
              <a:gd name="connsiteX9" fmla="*/ 1802899 w 4661452"/>
              <a:gd name="connsiteY9" fmla="*/ 1625522 h 4255653"/>
              <a:gd name="connsiteX10" fmla="*/ 1303639 w 4661452"/>
              <a:gd name="connsiteY10" fmla="*/ 8443 h 425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61452" h="4255653">
                <a:moveTo>
                  <a:pt x="1306230" y="0"/>
                </a:moveTo>
                <a:lnTo>
                  <a:pt x="4661452" y="0"/>
                </a:lnTo>
                <a:lnTo>
                  <a:pt x="3355222" y="4255653"/>
                </a:lnTo>
                <a:lnTo>
                  <a:pt x="0" y="4255653"/>
                </a:lnTo>
                <a:lnTo>
                  <a:pt x="3958" y="4242759"/>
                </a:lnTo>
                <a:lnTo>
                  <a:pt x="1301032" y="3251008"/>
                </a:lnTo>
                <a:lnTo>
                  <a:pt x="2614957" y="4255643"/>
                </a:lnTo>
                <a:lnTo>
                  <a:pt x="2113070" y="2630128"/>
                </a:lnTo>
                <a:lnTo>
                  <a:pt x="3427008" y="1625511"/>
                </a:lnTo>
                <a:lnTo>
                  <a:pt x="1802899" y="1625522"/>
                </a:lnTo>
                <a:lnTo>
                  <a:pt x="1303639" y="8443"/>
                </a:lnTo>
                <a:close/>
              </a:path>
            </a:pathLst>
          </a:custGeom>
          <a:solidFill>
            <a:srgbClr val="19398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2"/>
          <p:cNvSpPr/>
          <p:nvPr userDrawn="1"/>
        </p:nvSpPr>
        <p:spPr>
          <a:xfrm rot="10800000">
            <a:off x="2355428" y="2638632"/>
            <a:ext cx="4251960" cy="4255654"/>
          </a:xfrm>
          <a:prstGeom prst="star5">
            <a:avLst/>
          </a:prstGeom>
          <a:solidFill>
            <a:srgbClr val="EE322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9667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xml"/><Relationship Id="rId5" Type="http://schemas.openxmlformats.org/officeDocument/2006/relationships/image" Target="../media/image30.jpe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7.tif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3.emf"/><Relationship Id="rId4" Type="http://schemas.openxmlformats.org/officeDocument/2006/relationships/oleObject" Target="file:///C:\Users\D\Documents\CADCA%202\Sonoma%20County%20Community%20Partnership%20Project.pdf"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comments" Target="../comments/comment5.xml"/><Relationship Id="rId5" Type="http://schemas.openxmlformats.org/officeDocument/2006/relationships/image" Target="../media/image54.emf"/><Relationship Id="rId4" Type="http://schemas.openxmlformats.org/officeDocument/2006/relationships/oleObject" Target="../embeddings/oleObject1.bin"/></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comments" Target="../comments/commen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hyperlink" Target="http://www.cadca.org/"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8644" y="1597741"/>
            <a:ext cx="7226710" cy="4462760"/>
          </a:xfrm>
          <a:prstGeom prst="rect">
            <a:avLst/>
          </a:prstGeom>
        </p:spPr>
        <p:txBody>
          <a:bodyPr wrap="square">
            <a:spAutoFit/>
          </a:bodyPr>
          <a:lstStyle/>
          <a:p>
            <a:pPr marR="0" algn="ctr">
              <a:spcBef>
                <a:spcPts val="1200"/>
              </a:spcBef>
            </a:pPr>
            <a:r>
              <a:rPr lang="en-US" sz="3200" b="1" dirty="0"/>
              <a:t>Strategic Prevention Framework</a:t>
            </a:r>
          </a:p>
          <a:p>
            <a:pPr marR="0" algn="ctr">
              <a:spcBef>
                <a:spcPts val="1200"/>
              </a:spcBef>
            </a:pPr>
            <a:r>
              <a:rPr lang="en-US" sz="3200" b="1" dirty="0"/>
              <a:t>Partnership for Success</a:t>
            </a:r>
          </a:p>
          <a:p>
            <a:pPr marR="0" algn="ctr">
              <a:spcBef>
                <a:spcPts val="1200"/>
              </a:spcBef>
            </a:pPr>
            <a:endParaRPr lang="en-US" sz="3200" b="1" dirty="0"/>
          </a:p>
          <a:p>
            <a:pPr marR="0" algn="ctr">
              <a:spcBef>
                <a:spcPts val="1200"/>
              </a:spcBef>
            </a:pPr>
            <a:endParaRPr lang="en-US" sz="3200" b="1" dirty="0"/>
          </a:p>
          <a:p>
            <a:pPr marR="0" algn="ctr">
              <a:spcBef>
                <a:spcPts val="1200"/>
              </a:spcBef>
            </a:pPr>
            <a:endParaRPr lang="en-US" sz="3200" b="1" dirty="0"/>
          </a:p>
          <a:p>
            <a:pPr marR="0" algn="ctr">
              <a:spcBef>
                <a:spcPts val="1200"/>
              </a:spcBef>
            </a:pPr>
            <a:endParaRPr lang="en-US" sz="3200" b="1" dirty="0"/>
          </a:p>
          <a:p>
            <a:pPr marR="0" algn="ctr">
              <a:spcBef>
                <a:spcPts val="1200"/>
              </a:spcBef>
            </a:pPr>
            <a:r>
              <a:rPr lang="en-US" sz="3200" b="1" dirty="0"/>
              <a:t>July 11-12, 2017</a:t>
            </a:r>
          </a:p>
        </p:txBody>
      </p:sp>
      <p:sp>
        <p:nvSpPr>
          <p:cNvPr id="6" name="Subtitle 2"/>
          <p:cNvSpPr>
            <a:spLocks noGrp="1"/>
          </p:cNvSpPr>
          <p:nvPr>
            <p:ph type="subTitle" idx="4294967295"/>
          </p:nvPr>
        </p:nvSpPr>
        <p:spPr>
          <a:xfrm>
            <a:off x="0" y="245805"/>
            <a:ext cx="9143999" cy="685800"/>
          </a:xfrm>
          <a:prstGeom prst="rect">
            <a:avLst/>
          </a:prstGeom>
        </p:spPr>
        <p:txBody>
          <a:bodyPr>
            <a:noAutofit/>
          </a:bodyPr>
          <a:lstStyle/>
          <a:p>
            <a:pPr algn="ctr">
              <a:buNone/>
            </a:pPr>
            <a:r>
              <a:rPr lang="en-US" sz="4400" b="1" dirty="0"/>
              <a:t>North Dakota SPF-PFS</a:t>
            </a:r>
            <a:endParaRPr lang="en-US" sz="4400" dirty="0"/>
          </a:p>
        </p:txBody>
      </p:sp>
      <p:pic>
        <p:nvPicPr>
          <p:cNvPr id="5" name="Picture 2"/>
          <p:cNvPicPr>
            <a:picLocks noChangeAspect="1" noChangeArrowheads="1"/>
          </p:cNvPicPr>
          <p:nvPr/>
        </p:nvPicPr>
        <p:blipFill>
          <a:blip r:embed="rId2" cstate="print"/>
          <a:srcRect/>
          <a:stretch>
            <a:fillRect/>
          </a:stretch>
        </p:blipFill>
        <p:spPr bwMode="auto">
          <a:xfrm>
            <a:off x="3188766" y="2952691"/>
            <a:ext cx="3107381" cy="2160150"/>
          </a:xfrm>
          <a:prstGeom prst="rect">
            <a:avLst/>
          </a:prstGeom>
          <a:noFill/>
          <a:ln w="9525">
            <a:noFill/>
            <a:miter lim="800000"/>
            <a:headEnd/>
            <a:tailEnd/>
          </a:ln>
        </p:spPr>
      </p:pic>
    </p:spTree>
    <p:extLst>
      <p:ext uri="{BB962C8B-B14F-4D97-AF65-F5344CB8AC3E}">
        <p14:creationId xmlns:p14="http://schemas.microsoft.com/office/powerpoint/2010/main" val="3489901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628" y="1239939"/>
            <a:ext cx="8467725" cy="4791075"/>
          </a:xfrm>
          <a:prstGeom prst="rect">
            <a:avLst/>
          </a:prstGeom>
        </p:spPr>
      </p:pic>
      <p:sp>
        <p:nvSpPr>
          <p:cNvPr id="4" name="Subtitle 2"/>
          <p:cNvSpPr>
            <a:spLocks noGrp="1"/>
          </p:cNvSpPr>
          <p:nvPr>
            <p:ph type="subTitle" idx="4294967295"/>
          </p:nvPr>
        </p:nvSpPr>
        <p:spPr>
          <a:xfrm>
            <a:off x="0" y="142569"/>
            <a:ext cx="9144000" cy="685800"/>
          </a:xfrm>
          <a:prstGeom prst="rect">
            <a:avLst/>
          </a:prstGeom>
        </p:spPr>
        <p:txBody>
          <a:bodyPr>
            <a:noAutofit/>
          </a:bodyPr>
          <a:lstStyle/>
          <a:p>
            <a:pPr algn="ctr">
              <a:buNone/>
            </a:pPr>
            <a:r>
              <a:rPr lang="en-US" sz="4400" b="1" dirty="0"/>
              <a:t>Evidence-Based Strategies</a:t>
            </a:r>
            <a:endParaRPr lang="en-US" sz="4400" dirty="0"/>
          </a:p>
        </p:txBody>
      </p:sp>
      <p:sp>
        <p:nvSpPr>
          <p:cNvPr id="5" name="Arrow: Right 4"/>
          <p:cNvSpPr/>
          <p:nvPr/>
        </p:nvSpPr>
        <p:spPr>
          <a:xfrm flipH="1">
            <a:off x="4660491" y="3510166"/>
            <a:ext cx="1224116" cy="501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4387407"/>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721894" y="1084686"/>
            <a:ext cx="72510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9163">
              <a:tabLst>
                <a:tab pos="461963" algn="l"/>
                <a:tab pos="5029200" algn="l"/>
                <a:tab pos="5491163" algn="l"/>
              </a:tabLst>
              <a:defRPr sz="2000">
                <a:solidFill>
                  <a:schemeClr val="tx1"/>
                </a:solidFill>
                <a:latin typeface="Franklin Gothic Demi" panose="020B0703020102020204" pitchFamily="34" charset="0"/>
              </a:defRPr>
            </a:lvl1pPr>
            <a:lvl2pPr marL="742950" indent="-285750" defTabSz="919163">
              <a:tabLst>
                <a:tab pos="461963" algn="l"/>
                <a:tab pos="5029200" algn="l"/>
                <a:tab pos="5491163" algn="l"/>
              </a:tabLst>
              <a:defRPr sz="2000">
                <a:solidFill>
                  <a:schemeClr val="tx1"/>
                </a:solidFill>
                <a:latin typeface="Franklin Gothic Demi" panose="020B0703020102020204" pitchFamily="34" charset="0"/>
              </a:defRPr>
            </a:lvl2pPr>
            <a:lvl3pPr marL="1143000" indent="-228600" defTabSz="919163">
              <a:tabLst>
                <a:tab pos="461963" algn="l"/>
                <a:tab pos="5029200" algn="l"/>
                <a:tab pos="5491163" algn="l"/>
              </a:tabLst>
              <a:defRPr sz="2000">
                <a:solidFill>
                  <a:schemeClr val="tx1"/>
                </a:solidFill>
                <a:latin typeface="Franklin Gothic Demi" panose="020B0703020102020204" pitchFamily="34" charset="0"/>
              </a:defRPr>
            </a:lvl3pPr>
            <a:lvl4pPr marL="1600200" indent="-228600" defTabSz="919163">
              <a:tabLst>
                <a:tab pos="461963" algn="l"/>
                <a:tab pos="5029200" algn="l"/>
                <a:tab pos="5491163" algn="l"/>
              </a:tabLst>
              <a:defRPr sz="2000">
                <a:solidFill>
                  <a:schemeClr val="tx1"/>
                </a:solidFill>
                <a:latin typeface="Franklin Gothic Demi" panose="020B0703020102020204" pitchFamily="34" charset="0"/>
              </a:defRPr>
            </a:lvl4pPr>
            <a:lvl5pPr marL="2057400" indent="-228600" defTabSz="919163">
              <a:tabLst>
                <a:tab pos="461963" algn="l"/>
                <a:tab pos="5029200" algn="l"/>
                <a:tab pos="5491163" algn="l"/>
              </a:tabLst>
              <a:defRPr sz="2000">
                <a:solidFill>
                  <a:schemeClr val="tx1"/>
                </a:solidFill>
                <a:latin typeface="Franklin Gothic Demi" panose="020B0703020102020204" pitchFamily="34" charset="0"/>
              </a:defRPr>
            </a:lvl5pPr>
            <a:lvl6pPr marL="2514600" indent="-228600" defTabSz="919163" eaLnBrk="0" fontAlgn="base" hangingPunct="0">
              <a:spcBef>
                <a:spcPct val="0"/>
              </a:spcBef>
              <a:spcAft>
                <a:spcPct val="0"/>
              </a:spcAft>
              <a:tabLst>
                <a:tab pos="461963" algn="l"/>
                <a:tab pos="5029200" algn="l"/>
                <a:tab pos="5491163" algn="l"/>
              </a:tabLst>
              <a:defRPr sz="2000">
                <a:solidFill>
                  <a:schemeClr val="tx1"/>
                </a:solidFill>
                <a:latin typeface="Franklin Gothic Demi" panose="020B0703020102020204" pitchFamily="34" charset="0"/>
              </a:defRPr>
            </a:lvl6pPr>
            <a:lvl7pPr marL="2971800" indent="-228600" defTabSz="919163" eaLnBrk="0" fontAlgn="base" hangingPunct="0">
              <a:spcBef>
                <a:spcPct val="0"/>
              </a:spcBef>
              <a:spcAft>
                <a:spcPct val="0"/>
              </a:spcAft>
              <a:tabLst>
                <a:tab pos="461963" algn="l"/>
                <a:tab pos="5029200" algn="l"/>
                <a:tab pos="5491163" algn="l"/>
              </a:tabLst>
              <a:defRPr sz="2000">
                <a:solidFill>
                  <a:schemeClr val="tx1"/>
                </a:solidFill>
                <a:latin typeface="Franklin Gothic Demi" panose="020B0703020102020204" pitchFamily="34" charset="0"/>
              </a:defRPr>
            </a:lvl7pPr>
            <a:lvl8pPr marL="3429000" indent="-228600" defTabSz="919163" eaLnBrk="0" fontAlgn="base" hangingPunct="0">
              <a:spcBef>
                <a:spcPct val="0"/>
              </a:spcBef>
              <a:spcAft>
                <a:spcPct val="0"/>
              </a:spcAft>
              <a:tabLst>
                <a:tab pos="461963" algn="l"/>
                <a:tab pos="5029200" algn="l"/>
                <a:tab pos="5491163" algn="l"/>
              </a:tabLst>
              <a:defRPr sz="2000">
                <a:solidFill>
                  <a:schemeClr val="tx1"/>
                </a:solidFill>
                <a:latin typeface="Franklin Gothic Demi" panose="020B0703020102020204" pitchFamily="34" charset="0"/>
              </a:defRPr>
            </a:lvl8pPr>
            <a:lvl9pPr marL="3886200" indent="-228600" defTabSz="919163" eaLnBrk="0" fontAlgn="base" hangingPunct="0">
              <a:spcBef>
                <a:spcPct val="0"/>
              </a:spcBef>
              <a:spcAft>
                <a:spcPct val="0"/>
              </a:spcAft>
              <a:tabLst>
                <a:tab pos="461963" algn="l"/>
                <a:tab pos="5029200" algn="l"/>
                <a:tab pos="5491163" algn="l"/>
              </a:tabLst>
              <a:defRPr sz="2000">
                <a:solidFill>
                  <a:schemeClr val="tx1"/>
                </a:solidFill>
                <a:latin typeface="Franklin Gothic Demi" panose="020B0703020102020204" pitchFamily="34" charset="0"/>
              </a:defRPr>
            </a:lvl9pPr>
          </a:lstStyle>
          <a:p>
            <a:pPr algn="ctr" eaLnBrk="1" hangingPunct="1">
              <a:spcBef>
                <a:spcPct val="50000"/>
              </a:spcBef>
            </a:pPr>
            <a:r>
              <a:rPr lang="en-US" altLang="en-US" sz="2800" b="1" dirty="0">
                <a:latin typeface="+mn-lt"/>
              </a:rPr>
              <a:t>Underage Drinking</a:t>
            </a:r>
          </a:p>
        </p:txBody>
      </p:sp>
      <p:sp>
        <p:nvSpPr>
          <p:cNvPr id="4" name="Subtitle 2"/>
          <p:cNvSpPr>
            <a:spLocks noGrp="1"/>
          </p:cNvSpPr>
          <p:nvPr>
            <p:ph type="subTitle" idx="4294967295"/>
          </p:nvPr>
        </p:nvSpPr>
        <p:spPr>
          <a:xfrm>
            <a:off x="0" y="142569"/>
            <a:ext cx="9144000" cy="685800"/>
          </a:xfrm>
          <a:prstGeom prst="rect">
            <a:avLst/>
          </a:prstGeom>
        </p:spPr>
        <p:txBody>
          <a:bodyPr>
            <a:noAutofit/>
          </a:bodyPr>
          <a:lstStyle/>
          <a:p>
            <a:pPr algn="ctr">
              <a:buNone/>
            </a:pPr>
            <a:r>
              <a:rPr lang="en-US" sz="4400" b="1" dirty="0"/>
              <a:t>Evidence-Based Strategies</a:t>
            </a:r>
            <a:endParaRPr lang="en-US" sz="4400" dirty="0"/>
          </a:p>
        </p:txBody>
      </p:sp>
      <p:pic>
        <p:nvPicPr>
          <p:cNvPr id="2" name="Picture 1"/>
          <p:cNvPicPr>
            <a:picLocks noChangeAspect="1"/>
          </p:cNvPicPr>
          <p:nvPr/>
        </p:nvPicPr>
        <p:blipFill>
          <a:blip r:embed="rId3"/>
          <a:stretch>
            <a:fillRect/>
          </a:stretch>
        </p:blipFill>
        <p:spPr>
          <a:xfrm>
            <a:off x="7972925" y="142569"/>
            <a:ext cx="623500" cy="583188"/>
          </a:xfrm>
          <a:prstGeom prst="rect">
            <a:avLst/>
          </a:prstGeom>
        </p:spPr>
      </p:pic>
      <p:sp>
        <p:nvSpPr>
          <p:cNvPr id="5" name="Text Box 2"/>
          <p:cNvSpPr txBox="1">
            <a:spLocks noChangeArrowheads="1"/>
          </p:cNvSpPr>
          <p:nvPr/>
        </p:nvSpPr>
        <p:spPr bwMode="auto">
          <a:xfrm>
            <a:off x="248652" y="1479570"/>
            <a:ext cx="4291264" cy="558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9163">
              <a:tabLst>
                <a:tab pos="461963" algn="l"/>
                <a:tab pos="5029200" algn="l"/>
                <a:tab pos="5491163" algn="l"/>
              </a:tabLst>
              <a:defRPr sz="2000">
                <a:solidFill>
                  <a:schemeClr val="tx1"/>
                </a:solidFill>
                <a:latin typeface="Franklin Gothic Demi" panose="020B0703020102020204" pitchFamily="34" charset="0"/>
              </a:defRPr>
            </a:lvl1pPr>
            <a:lvl2pPr marL="742950" indent="-285750" defTabSz="919163">
              <a:tabLst>
                <a:tab pos="461963" algn="l"/>
                <a:tab pos="5029200" algn="l"/>
                <a:tab pos="5491163" algn="l"/>
              </a:tabLst>
              <a:defRPr sz="2000">
                <a:solidFill>
                  <a:schemeClr val="tx1"/>
                </a:solidFill>
                <a:latin typeface="Franklin Gothic Demi" panose="020B0703020102020204" pitchFamily="34" charset="0"/>
              </a:defRPr>
            </a:lvl2pPr>
            <a:lvl3pPr marL="1143000" indent="-228600" defTabSz="919163">
              <a:tabLst>
                <a:tab pos="461963" algn="l"/>
                <a:tab pos="5029200" algn="l"/>
                <a:tab pos="5491163" algn="l"/>
              </a:tabLst>
              <a:defRPr sz="2000">
                <a:solidFill>
                  <a:schemeClr val="tx1"/>
                </a:solidFill>
                <a:latin typeface="Franklin Gothic Demi" panose="020B0703020102020204" pitchFamily="34" charset="0"/>
              </a:defRPr>
            </a:lvl3pPr>
            <a:lvl4pPr marL="1600200" indent="-228600" defTabSz="919163">
              <a:tabLst>
                <a:tab pos="461963" algn="l"/>
                <a:tab pos="5029200" algn="l"/>
                <a:tab pos="5491163" algn="l"/>
              </a:tabLst>
              <a:defRPr sz="2000">
                <a:solidFill>
                  <a:schemeClr val="tx1"/>
                </a:solidFill>
                <a:latin typeface="Franklin Gothic Demi" panose="020B0703020102020204" pitchFamily="34" charset="0"/>
              </a:defRPr>
            </a:lvl4pPr>
            <a:lvl5pPr marL="2057400" indent="-228600" defTabSz="919163">
              <a:tabLst>
                <a:tab pos="461963" algn="l"/>
                <a:tab pos="5029200" algn="l"/>
                <a:tab pos="5491163" algn="l"/>
              </a:tabLst>
              <a:defRPr sz="2000">
                <a:solidFill>
                  <a:schemeClr val="tx1"/>
                </a:solidFill>
                <a:latin typeface="Franklin Gothic Demi" panose="020B0703020102020204" pitchFamily="34" charset="0"/>
              </a:defRPr>
            </a:lvl5pPr>
            <a:lvl6pPr marL="2514600" indent="-228600" defTabSz="919163" eaLnBrk="0" fontAlgn="base" hangingPunct="0">
              <a:spcBef>
                <a:spcPct val="0"/>
              </a:spcBef>
              <a:spcAft>
                <a:spcPct val="0"/>
              </a:spcAft>
              <a:tabLst>
                <a:tab pos="461963" algn="l"/>
                <a:tab pos="5029200" algn="l"/>
                <a:tab pos="5491163" algn="l"/>
              </a:tabLst>
              <a:defRPr sz="2000">
                <a:solidFill>
                  <a:schemeClr val="tx1"/>
                </a:solidFill>
                <a:latin typeface="Franklin Gothic Demi" panose="020B0703020102020204" pitchFamily="34" charset="0"/>
              </a:defRPr>
            </a:lvl6pPr>
            <a:lvl7pPr marL="2971800" indent="-228600" defTabSz="919163" eaLnBrk="0" fontAlgn="base" hangingPunct="0">
              <a:spcBef>
                <a:spcPct val="0"/>
              </a:spcBef>
              <a:spcAft>
                <a:spcPct val="0"/>
              </a:spcAft>
              <a:tabLst>
                <a:tab pos="461963" algn="l"/>
                <a:tab pos="5029200" algn="l"/>
                <a:tab pos="5491163" algn="l"/>
              </a:tabLst>
              <a:defRPr sz="2000">
                <a:solidFill>
                  <a:schemeClr val="tx1"/>
                </a:solidFill>
                <a:latin typeface="Franklin Gothic Demi" panose="020B0703020102020204" pitchFamily="34" charset="0"/>
              </a:defRPr>
            </a:lvl7pPr>
            <a:lvl8pPr marL="3429000" indent="-228600" defTabSz="919163" eaLnBrk="0" fontAlgn="base" hangingPunct="0">
              <a:spcBef>
                <a:spcPct val="0"/>
              </a:spcBef>
              <a:spcAft>
                <a:spcPct val="0"/>
              </a:spcAft>
              <a:tabLst>
                <a:tab pos="461963" algn="l"/>
                <a:tab pos="5029200" algn="l"/>
                <a:tab pos="5491163" algn="l"/>
              </a:tabLst>
              <a:defRPr sz="2000">
                <a:solidFill>
                  <a:schemeClr val="tx1"/>
                </a:solidFill>
                <a:latin typeface="Franklin Gothic Demi" panose="020B0703020102020204" pitchFamily="34" charset="0"/>
              </a:defRPr>
            </a:lvl8pPr>
            <a:lvl9pPr marL="3886200" indent="-228600" defTabSz="919163" eaLnBrk="0" fontAlgn="base" hangingPunct="0">
              <a:spcBef>
                <a:spcPct val="0"/>
              </a:spcBef>
              <a:spcAft>
                <a:spcPct val="0"/>
              </a:spcAft>
              <a:tabLst>
                <a:tab pos="461963" algn="l"/>
                <a:tab pos="5029200" algn="l"/>
                <a:tab pos="5491163" algn="l"/>
              </a:tabLst>
              <a:defRPr sz="2000">
                <a:solidFill>
                  <a:schemeClr val="tx1"/>
                </a:solidFill>
                <a:latin typeface="Franklin Gothic Demi" panose="020B0703020102020204" pitchFamily="34" charset="0"/>
              </a:defRPr>
            </a:lvl9pPr>
          </a:lstStyle>
          <a:p>
            <a:pPr algn="ctr" eaLnBrk="1" hangingPunct="1">
              <a:spcBef>
                <a:spcPct val="50000"/>
              </a:spcBef>
            </a:pPr>
            <a:r>
              <a:rPr lang="en-US" altLang="en-US" sz="1800" b="1" dirty="0">
                <a:latin typeface="+mn-lt"/>
              </a:rPr>
              <a:t>Retail Access</a:t>
            </a:r>
          </a:p>
          <a:p>
            <a:pPr marL="342900" indent="-342900">
              <a:buFont typeface="+mj-lt"/>
              <a:buAutoNum type="arabicPeriod"/>
            </a:pPr>
            <a:r>
              <a:rPr lang="en-US" altLang="en-US" sz="1800" dirty="0">
                <a:latin typeface="+mn-lt"/>
              </a:rPr>
              <a:t>Limit, Restrict Location &amp; Density and/or Hours &amp; Days of Sale of Alcohol Outlets</a:t>
            </a:r>
          </a:p>
          <a:p>
            <a:pPr marL="342900" indent="-342900">
              <a:buFont typeface="+mj-lt"/>
              <a:buAutoNum type="arabicPeriod"/>
            </a:pPr>
            <a:r>
              <a:rPr lang="en-US" altLang="en-US" sz="1800" dirty="0">
                <a:latin typeface="+mn-lt"/>
              </a:rPr>
              <a:t>Special Events Permits and Conditions</a:t>
            </a:r>
          </a:p>
          <a:p>
            <a:pPr marL="342900" indent="-342900">
              <a:buFont typeface="+mj-lt"/>
              <a:buAutoNum type="arabicPeriod"/>
            </a:pPr>
            <a:r>
              <a:rPr lang="en-US" altLang="en-US" sz="1800" dirty="0">
                <a:latin typeface="+mn-lt"/>
              </a:rPr>
              <a:t>Checking ID for Alcohol Sales</a:t>
            </a:r>
          </a:p>
          <a:p>
            <a:pPr marL="342900" indent="-342900">
              <a:buFont typeface="+mj-lt"/>
              <a:buAutoNum type="arabicPeriod"/>
            </a:pPr>
            <a:r>
              <a:rPr lang="en-US" altLang="en-US" sz="1800" dirty="0">
                <a:latin typeface="+mn-lt"/>
              </a:rPr>
              <a:t>On-Sale Walk-Throughs </a:t>
            </a:r>
          </a:p>
          <a:p>
            <a:pPr marL="342900" indent="-342900">
              <a:buFont typeface="+mj-lt"/>
              <a:buAutoNum type="arabicPeriod"/>
            </a:pPr>
            <a:r>
              <a:rPr lang="en-US" altLang="en-US" sz="1800" dirty="0">
                <a:latin typeface="+mn-lt"/>
              </a:rPr>
              <a:t>“Cops in Shops” Enforcement Program</a:t>
            </a:r>
          </a:p>
          <a:p>
            <a:pPr marL="342900" indent="-342900">
              <a:buFont typeface="+mj-lt"/>
              <a:buAutoNum type="arabicPeriod"/>
            </a:pPr>
            <a:r>
              <a:rPr lang="en-US" altLang="en-US" sz="1800" dirty="0">
                <a:latin typeface="+mn-lt"/>
              </a:rPr>
              <a:t>Compliance Checks of Alcohol Retailers</a:t>
            </a:r>
          </a:p>
          <a:p>
            <a:pPr marL="342900" indent="-342900">
              <a:buFont typeface="+mj-lt"/>
              <a:buAutoNum type="arabicPeriod"/>
            </a:pPr>
            <a:r>
              <a:rPr lang="en-US" altLang="en-US" sz="1800" dirty="0">
                <a:latin typeface="+mn-lt"/>
              </a:rPr>
              <a:t>Responsible Beverage Service (RBST) Training</a:t>
            </a:r>
          </a:p>
          <a:p>
            <a:pPr algn="ctr"/>
            <a:endParaRPr lang="en-US" altLang="en-US" sz="1100" dirty="0"/>
          </a:p>
          <a:p>
            <a:pPr algn="ctr"/>
            <a:r>
              <a:rPr lang="en-US" altLang="en-US" sz="1800" b="1" dirty="0">
                <a:latin typeface="+mn-lt"/>
              </a:rPr>
              <a:t>Community Norms</a:t>
            </a:r>
          </a:p>
          <a:p>
            <a:pPr marL="342900" indent="-342900">
              <a:buFont typeface="+mj-lt"/>
              <a:buAutoNum type="arabicPeriod" startAt="14"/>
            </a:pPr>
            <a:r>
              <a:rPr lang="en-US" altLang="en-US" sz="1800" dirty="0">
                <a:latin typeface="+mn-lt"/>
              </a:rPr>
              <a:t>School/College/ Worksite Policies</a:t>
            </a:r>
          </a:p>
          <a:p>
            <a:pPr marL="342900" indent="-342900">
              <a:buFont typeface="+mj-lt"/>
              <a:buAutoNum type="arabicPeriod" startAt="14"/>
            </a:pPr>
            <a:r>
              <a:rPr lang="en-US" altLang="en-US" sz="1800" dirty="0">
                <a:latin typeface="+mn-lt"/>
              </a:rPr>
              <a:t>Banning alcohol advertising, restrict sales &amp; consumption to specific area</a:t>
            </a:r>
          </a:p>
          <a:p>
            <a:pPr marL="342900" indent="-342900">
              <a:buFont typeface="+mj-lt"/>
              <a:buAutoNum type="arabicPeriod" startAt="14"/>
            </a:pPr>
            <a:r>
              <a:rPr lang="en-US" altLang="en-US" sz="1800" dirty="0">
                <a:latin typeface="+mn-lt"/>
              </a:rPr>
              <a:t>Local Media Campaign, Media Advocacy, or Positive Community Norm Campaign</a:t>
            </a:r>
          </a:p>
          <a:p>
            <a:pPr marL="285750" indent="-285750">
              <a:buFont typeface="Arial" panose="020B0604020202020204" pitchFamily="34" charset="0"/>
              <a:buChar char="•"/>
            </a:pPr>
            <a:endParaRPr lang="en-US" altLang="en-US" sz="1600" dirty="0">
              <a:latin typeface="+mn-lt"/>
            </a:endParaRPr>
          </a:p>
          <a:p>
            <a:pPr>
              <a:spcBef>
                <a:spcPct val="50000"/>
              </a:spcBef>
            </a:pPr>
            <a:endParaRPr lang="en-US" altLang="en-US" sz="1600" b="1" dirty="0">
              <a:latin typeface="+mn-lt"/>
            </a:endParaRPr>
          </a:p>
        </p:txBody>
      </p:sp>
      <p:sp>
        <p:nvSpPr>
          <p:cNvPr id="6" name="Text Box 2"/>
          <p:cNvSpPr txBox="1">
            <a:spLocks noChangeArrowheads="1"/>
          </p:cNvSpPr>
          <p:nvPr/>
        </p:nvSpPr>
        <p:spPr bwMode="auto">
          <a:xfrm>
            <a:off x="4763432" y="1388754"/>
            <a:ext cx="4412652"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9163">
              <a:tabLst>
                <a:tab pos="461963" algn="l"/>
                <a:tab pos="5029200" algn="l"/>
                <a:tab pos="5491163" algn="l"/>
              </a:tabLst>
              <a:defRPr sz="2000">
                <a:solidFill>
                  <a:schemeClr val="tx1"/>
                </a:solidFill>
                <a:latin typeface="Franklin Gothic Demi" panose="020B0703020102020204" pitchFamily="34" charset="0"/>
              </a:defRPr>
            </a:lvl1pPr>
            <a:lvl2pPr marL="742950" indent="-285750" defTabSz="919163">
              <a:tabLst>
                <a:tab pos="461963" algn="l"/>
                <a:tab pos="5029200" algn="l"/>
                <a:tab pos="5491163" algn="l"/>
              </a:tabLst>
              <a:defRPr sz="2000">
                <a:solidFill>
                  <a:schemeClr val="tx1"/>
                </a:solidFill>
                <a:latin typeface="Franklin Gothic Demi" panose="020B0703020102020204" pitchFamily="34" charset="0"/>
              </a:defRPr>
            </a:lvl2pPr>
            <a:lvl3pPr marL="1143000" indent="-228600" defTabSz="919163">
              <a:tabLst>
                <a:tab pos="461963" algn="l"/>
                <a:tab pos="5029200" algn="l"/>
                <a:tab pos="5491163" algn="l"/>
              </a:tabLst>
              <a:defRPr sz="2000">
                <a:solidFill>
                  <a:schemeClr val="tx1"/>
                </a:solidFill>
                <a:latin typeface="Franklin Gothic Demi" panose="020B0703020102020204" pitchFamily="34" charset="0"/>
              </a:defRPr>
            </a:lvl3pPr>
            <a:lvl4pPr marL="1600200" indent="-228600" defTabSz="919163">
              <a:tabLst>
                <a:tab pos="461963" algn="l"/>
                <a:tab pos="5029200" algn="l"/>
                <a:tab pos="5491163" algn="l"/>
              </a:tabLst>
              <a:defRPr sz="2000">
                <a:solidFill>
                  <a:schemeClr val="tx1"/>
                </a:solidFill>
                <a:latin typeface="Franklin Gothic Demi" panose="020B0703020102020204" pitchFamily="34" charset="0"/>
              </a:defRPr>
            </a:lvl4pPr>
            <a:lvl5pPr marL="2057400" indent="-228600" defTabSz="919163">
              <a:tabLst>
                <a:tab pos="461963" algn="l"/>
                <a:tab pos="5029200" algn="l"/>
                <a:tab pos="5491163" algn="l"/>
              </a:tabLst>
              <a:defRPr sz="2000">
                <a:solidFill>
                  <a:schemeClr val="tx1"/>
                </a:solidFill>
                <a:latin typeface="Franklin Gothic Demi" panose="020B0703020102020204" pitchFamily="34" charset="0"/>
              </a:defRPr>
            </a:lvl5pPr>
            <a:lvl6pPr marL="2514600" indent="-228600" defTabSz="919163" eaLnBrk="0" fontAlgn="base" hangingPunct="0">
              <a:spcBef>
                <a:spcPct val="0"/>
              </a:spcBef>
              <a:spcAft>
                <a:spcPct val="0"/>
              </a:spcAft>
              <a:tabLst>
                <a:tab pos="461963" algn="l"/>
                <a:tab pos="5029200" algn="l"/>
                <a:tab pos="5491163" algn="l"/>
              </a:tabLst>
              <a:defRPr sz="2000">
                <a:solidFill>
                  <a:schemeClr val="tx1"/>
                </a:solidFill>
                <a:latin typeface="Franklin Gothic Demi" panose="020B0703020102020204" pitchFamily="34" charset="0"/>
              </a:defRPr>
            </a:lvl6pPr>
            <a:lvl7pPr marL="2971800" indent="-228600" defTabSz="919163" eaLnBrk="0" fontAlgn="base" hangingPunct="0">
              <a:spcBef>
                <a:spcPct val="0"/>
              </a:spcBef>
              <a:spcAft>
                <a:spcPct val="0"/>
              </a:spcAft>
              <a:tabLst>
                <a:tab pos="461963" algn="l"/>
                <a:tab pos="5029200" algn="l"/>
                <a:tab pos="5491163" algn="l"/>
              </a:tabLst>
              <a:defRPr sz="2000">
                <a:solidFill>
                  <a:schemeClr val="tx1"/>
                </a:solidFill>
                <a:latin typeface="Franklin Gothic Demi" panose="020B0703020102020204" pitchFamily="34" charset="0"/>
              </a:defRPr>
            </a:lvl7pPr>
            <a:lvl8pPr marL="3429000" indent="-228600" defTabSz="919163" eaLnBrk="0" fontAlgn="base" hangingPunct="0">
              <a:spcBef>
                <a:spcPct val="0"/>
              </a:spcBef>
              <a:spcAft>
                <a:spcPct val="0"/>
              </a:spcAft>
              <a:tabLst>
                <a:tab pos="461963" algn="l"/>
                <a:tab pos="5029200" algn="l"/>
                <a:tab pos="5491163" algn="l"/>
              </a:tabLst>
              <a:defRPr sz="2000">
                <a:solidFill>
                  <a:schemeClr val="tx1"/>
                </a:solidFill>
                <a:latin typeface="Franklin Gothic Demi" panose="020B0703020102020204" pitchFamily="34" charset="0"/>
              </a:defRPr>
            </a:lvl8pPr>
            <a:lvl9pPr marL="3886200" indent="-228600" defTabSz="919163" eaLnBrk="0" fontAlgn="base" hangingPunct="0">
              <a:spcBef>
                <a:spcPct val="0"/>
              </a:spcBef>
              <a:spcAft>
                <a:spcPct val="0"/>
              </a:spcAft>
              <a:tabLst>
                <a:tab pos="461963" algn="l"/>
                <a:tab pos="5029200" algn="l"/>
                <a:tab pos="5491163" algn="l"/>
              </a:tabLst>
              <a:defRPr sz="2000">
                <a:solidFill>
                  <a:schemeClr val="tx1"/>
                </a:solidFill>
                <a:latin typeface="Franklin Gothic Demi" panose="020B0703020102020204" pitchFamily="34" charset="0"/>
              </a:defRPr>
            </a:lvl9pPr>
          </a:lstStyle>
          <a:p>
            <a:pPr algn="ctr" eaLnBrk="1" hangingPunct="1">
              <a:spcBef>
                <a:spcPct val="50000"/>
              </a:spcBef>
            </a:pPr>
            <a:r>
              <a:rPr lang="en-US" altLang="en-US" sz="1800" b="1" dirty="0">
                <a:latin typeface="+mn-lt"/>
              </a:rPr>
              <a:t>Social Access</a:t>
            </a:r>
          </a:p>
          <a:p>
            <a:pPr marL="342900" indent="-342900">
              <a:buFont typeface="+mj-lt"/>
              <a:buAutoNum type="arabicPeriod" startAt="8"/>
            </a:pPr>
            <a:r>
              <a:rPr lang="en-US" altLang="en-US" sz="1800" dirty="0">
                <a:latin typeface="+mn-lt"/>
              </a:rPr>
              <a:t>Limit and Restrict the Location and Social Host Liability Law</a:t>
            </a:r>
          </a:p>
          <a:p>
            <a:pPr marL="342900" indent="-342900">
              <a:buFont typeface="+mj-lt"/>
              <a:buAutoNum type="arabicPeriod" startAt="8"/>
            </a:pPr>
            <a:r>
              <a:rPr lang="en-US" altLang="en-US" sz="1800" dirty="0">
                <a:latin typeface="+mn-lt"/>
              </a:rPr>
              <a:t>Restrict and monitor teen parties at motels/ hotels/ apartments</a:t>
            </a:r>
          </a:p>
          <a:p>
            <a:pPr marL="342900" indent="-342900">
              <a:buFont typeface="+mj-lt"/>
              <a:buAutoNum type="arabicPeriod" startAt="8"/>
            </a:pPr>
            <a:r>
              <a:rPr lang="en-US" altLang="en-US" sz="1800" dirty="0">
                <a:latin typeface="+mn-lt"/>
              </a:rPr>
              <a:t>Alcohol Restrictions at Community Events</a:t>
            </a:r>
          </a:p>
          <a:p>
            <a:pPr marL="342900" indent="-342900">
              <a:buFont typeface="+mj-lt"/>
              <a:buAutoNum type="arabicPeriod" startAt="8"/>
            </a:pPr>
            <a:r>
              <a:rPr lang="en-US" altLang="en-US" sz="1800" dirty="0">
                <a:latin typeface="+mn-lt"/>
              </a:rPr>
              <a:t>Texting </a:t>
            </a:r>
            <a:r>
              <a:rPr lang="en-US" altLang="en-US" sz="1800" dirty="0" err="1">
                <a:latin typeface="+mn-lt"/>
              </a:rPr>
              <a:t>Tipline</a:t>
            </a:r>
            <a:endParaRPr lang="en-US" altLang="en-US" sz="1800" dirty="0">
              <a:latin typeface="+mn-lt"/>
            </a:endParaRPr>
          </a:p>
          <a:p>
            <a:pPr marL="342900" indent="-342900">
              <a:buFont typeface="+mj-lt"/>
              <a:buAutoNum type="arabicPeriod" startAt="8"/>
            </a:pPr>
            <a:r>
              <a:rPr lang="en-US" altLang="en-US" sz="1800" dirty="0">
                <a:latin typeface="+mn-lt"/>
              </a:rPr>
              <a:t>Restrict age of alcohol servers and sellers</a:t>
            </a:r>
          </a:p>
          <a:p>
            <a:pPr marL="342900" indent="-342900">
              <a:buFont typeface="+mj-lt"/>
              <a:buAutoNum type="arabicPeriod" startAt="8"/>
            </a:pPr>
            <a:r>
              <a:rPr lang="en-US" altLang="en-US" sz="1800" dirty="0">
                <a:latin typeface="+mn-lt"/>
              </a:rPr>
              <a:t>Shoulder Tap Enforcement Programs</a:t>
            </a:r>
          </a:p>
          <a:p>
            <a:endParaRPr lang="en-US" altLang="en-US" sz="1100" dirty="0">
              <a:latin typeface="+mn-lt"/>
            </a:endParaRPr>
          </a:p>
          <a:p>
            <a:pPr algn="ctr"/>
            <a:r>
              <a:rPr lang="en-US" altLang="en-US" sz="1800" b="1" dirty="0">
                <a:latin typeface="+mn-lt"/>
              </a:rPr>
              <a:t>Enforcement</a:t>
            </a:r>
          </a:p>
          <a:p>
            <a:pPr marL="342900" indent="-342900">
              <a:buFont typeface="+mj-lt"/>
              <a:buAutoNum type="arabicPeriod" startAt="17"/>
            </a:pPr>
            <a:r>
              <a:rPr lang="en-US" altLang="en-US" sz="1800" dirty="0">
                <a:latin typeface="+mn-lt"/>
              </a:rPr>
              <a:t>Impose appropriate penalties for alcohol law violations, strengthen the prosecution, adjudication, and sanctioning of alcohol laws within the court system</a:t>
            </a:r>
          </a:p>
          <a:p>
            <a:pPr marL="342900" indent="-342900">
              <a:buFont typeface="+mj-lt"/>
              <a:buAutoNum type="arabicPeriod" startAt="17"/>
            </a:pPr>
            <a:r>
              <a:rPr lang="en-US" altLang="en-US" sz="1800" dirty="0">
                <a:latin typeface="+mn-lt"/>
              </a:rPr>
              <a:t>Teen Party Ordinance/Loud Party</a:t>
            </a:r>
          </a:p>
          <a:p>
            <a:endParaRPr lang="en-US" altLang="en-US" sz="1600" dirty="0">
              <a:latin typeface="+mn-lt"/>
            </a:endParaRPr>
          </a:p>
        </p:txBody>
      </p:sp>
    </p:spTree>
    <p:extLst>
      <p:ext uri="{BB962C8B-B14F-4D97-AF65-F5344CB8AC3E}">
        <p14:creationId xmlns:p14="http://schemas.microsoft.com/office/powerpoint/2010/main" val="2012128077"/>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609" y="1388430"/>
            <a:ext cx="7788224" cy="4406610"/>
          </a:xfrm>
          <a:prstGeom prst="rect">
            <a:avLst/>
          </a:prstGeom>
        </p:spPr>
      </p:pic>
      <p:sp>
        <p:nvSpPr>
          <p:cNvPr id="4" name="Subtitle 2"/>
          <p:cNvSpPr>
            <a:spLocks noGrp="1"/>
          </p:cNvSpPr>
          <p:nvPr>
            <p:ph type="subTitle" idx="4294967295"/>
          </p:nvPr>
        </p:nvSpPr>
        <p:spPr>
          <a:xfrm>
            <a:off x="0" y="142569"/>
            <a:ext cx="9144000" cy="685800"/>
          </a:xfrm>
          <a:prstGeom prst="rect">
            <a:avLst/>
          </a:prstGeom>
        </p:spPr>
        <p:txBody>
          <a:bodyPr>
            <a:noAutofit/>
          </a:bodyPr>
          <a:lstStyle/>
          <a:p>
            <a:pPr algn="ctr">
              <a:buNone/>
            </a:pPr>
            <a:r>
              <a:rPr lang="en-US" sz="4400" b="1" dirty="0"/>
              <a:t>Activities</a:t>
            </a:r>
            <a:endParaRPr lang="en-US" sz="4400" dirty="0"/>
          </a:p>
        </p:txBody>
      </p:sp>
      <p:sp>
        <p:nvSpPr>
          <p:cNvPr id="6" name="Arrow: Right 5"/>
          <p:cNvSpPr/>
          <p:nvPr/>
        </p:nvSpPr>
        <p:spPr>
          <a:xfrm flipH="1">
            <a:off x="5530646" y="3414251"/>
            <a:ext cx="1224116" cy="501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806310"/>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266700" y="1380433"/>
            <a:ext cx="8877300" cy="472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175">
              <a:defRPr sz="2000">
                <a:solidFill>
                  <a:schemeClr val="tx1"/>
                </a:solidFill>
                <a:latin typeface="Franklin Gothic Demi" panose="020B0703020102020204" pitchFamily="34" charset="0"/>
              </a:defRPr>
            </a:lvl1pPr>
            <a:lvl2pPr marL="574675" indent="-45720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algn="ctr" eaLnBrk="1" hangingPunct="1"/>
            <a:r>
              <a:rPr lang="en-US" altLang="en-US" sz="2800" b="1" u="sng" dirty="0">
                <a:latin typeface="Arial" panose="020B0604020202020204" pitchFamily="34" charset="0"/>
              </a:rPr>
              <a:t>Comprehensive Action Planning</a:t>
            </a:r>
            <a:r>
              <a:rPr lang="en-US" altLang="en-US" sz="2800" b="1" dirty="0">
                <a:latin typeface="Arial" panose="020B0604020202020204" pitchFamily="34" charset="0"/>
              </a:rPr>
              <a:t> to Implement your Evidence-based Strategy</a:t>
            </a:r>
          </a:p>
          <a:p>
            <a:pPr lvl="1" eaLnBrk="1" hangingPunct="1">
              <a:spcBef>
                <a:spcPct val="25000"/>
              </a:spcBef>
            </a:pPr>
            <a:r>
              <a:rPr lang="en-US" altLang="en-US" sz="2800" dirty="0">
                <a:solidFill>
                  <a:srgbClr val="965918"/>
                </a:solidFill>
                <a:latin typeface="Franklin Gothic Medium" panose="020B0603020102020204" pitchFamily="34" charset="0"/>
              </a:rPr>
              <a:t>1.  Provide</a:t>
            </a:r>
            <a:r>
              <a:rPr lang="en-US" altLang="en-US" sz="2800" dirty="0">
                <a:latin typeface="Franklin Gothic Medium" panose="020B0603020102020204" pitchFamily="34" charset="0"/>
              </a:rPr>
              <a:t> information</a:t>
            </a:r>
          </a:p>
          <a:p>
            <a:pPr lvl="1" eaLnBrk="1" hangingPunct="1">
              <a:spcBef>
                <a:spcPct val="25000"/>
              </a:spcBef>
            </a:pPr>
            <a:r>
              <a:rPr lang="en-US" altLang="en-US" sz="2800" dirty="0">
                <a:solidFill>
                  <a:srgbClr val="965918"/>
                </a:solidFill>
                <a:latin typeface="Franklin Gothic Medium" panose="020B0603020102020204" pitchFamily="34" charset="0"/>
              </a:rPr>
              <a:t>2.  Build</a:t>
            </a:r>
            <a:r>
              <a:rPr lang="en-US" altLang="en-US" sz="2800" dirty="0">
                <a:latin typeface="Franklin Gothic Medium" panose="020B0603020102020204" pitchFamily="34" charset="0"/>
              </a:rPr>
              <a:t> skills</a:t>
            </a:r>
          </a:p>
          <a:p>
            <a:pPr lvl="1" eaLnBrk="1" hangingPunct="1">
              <a:spcBef>
                <a:spcPct val="25000"/>
              </a:spcBef>
            </a:pPr>
            <a:r>
              <a:rPr lang="en-US" altLang="en-US" sz="2800" dirty="0">
                <a:solidFill>
                  <a:srgbClr val="965918"/>
                </a:solidFill>
                <a:latin typeface="Franklin Gothic Medium" panose="020B0603020102020204" pitchFamily="34" charset="0"/>
              </a:rPr>
              <a:t>3.  Provide</a:t>
            </a:r>
            <a:r>
              <a:rPr lang="en-US" altLang="en-US" sz="2800" dirty="0">
                <a:latin typeface="Franklin Gothic Medium" panose="020B0603020102020204" pitchFamily="34" charset="0"/>
              </a:rPr>
              <a:t> support</a:t>
            </a:r>
          </a:p>
          <a:p>
            <a:pPr lvl="1" eaLnBrk="1" hangingPunct="1">
              <a:spcBef>
                <a:spcPct val="25000"/>
              </a:spcBef>
            </a:pPr>
            <a:r>
              <a:rPr lang="en-US" altLang="en-US" sz="2800" dirty="0">
                <a:solidFill>
                  <a:srgbClr val="965918"/>
                </a:solidFill>
                <a:latin typeface="Franklin Gothic Medium" panose="020B0603020102020204" pitchFamily="34" charset="0"/>
              </a:rPr>
              <a:t>4.  Change</a:t>
            </a:r>
            <a:r>
              <a:rPr lang="en-US" altLang="en-US" sz="2800" dirty="0">
                <a:latin typeface="Franklin Gothic Medium" panose="020B0603020102020204" pitchFamily="34" charset="0"/>
              </a:rPr>
              <a:t> barriers/access</a:t>
            </a:r>
          </a:p>
          <a:p>
            <a:pPr lvl="1" eaLnBrk="1" hangingPunct="1">
              <a:spcBef>
                <a:spcPct val="25000"/>
              </a:spcBef>
            </a:pPr>
            <a:r>
              <a:rPr lang="en-US" altLang="en-US" sz="2800" dirty="0">
                <a:solidFill>
                  <a:srgbClr val="965918"/>
                </a:solidFill>
                <a:latin typeface="Franklin Gothic Medium" panose="020B0603020102020204" pitchFamily="34" charset="0"/>
              </a:rPr>
              <a:t>5.  Change</a:t>
            </a:r>
            <a:r>
              <a:rPr lang="en-US" altLang="en-US" sz="2800" dirty="0">
                <a:latin typeface="Franklin Gothic Medium" panose="020B0603020102020204" pitchFamily="34" charset="0"/>
              </a:rPr>
              <a:t> consequences/incentives</a:t>
            </a:r>
          </a:p>
          <a:p>
            <a:pPr lvl="1" eaLnBrk="1" hangingPunct="1">
              <a:spcBef>
                <a:spcPct val="25000"/>
              </a:spcBef>
            </a:pPr>
            <a:r>
              <a:rPr lang="en-US" altLang="en-US" sz="2800" dirty="0">
                <a:solidFill>
                  <a:srgbClr val="965918"/>
                </a:solidFill>
                <a:latin typeface="Franklin Gothic Medium" panose="020B0603020102020204" pitchFamily="34" charset="0"/>
              </a:rPr>
              <a:t>6.  Change</a:t>
            </a:r>
            <a:r>
              <a:rPr lang="en-US" altLang="en-US" sz="2800" dirty="0">
                <a:latin typeface="Franklin Gothic Medium" panose="020B0603020102020204" pitchFamily="34" charset="0"/>
              </a:rPr>
              <a:t> the physical design</a:t>
            </a:r>
          </a:p>
          <a:p>
            <a:pPr lvl="1" eaLnBrk="1" hangingPunct="1">
              <a:spcBef>
                <a:spcPct val="25000"/>
              </a:spcBef>
            </a:pPr>
            <a:r>
              <a:rPr lang="en-US" altLang="en-US" sz="2800" dirty="0">
                <a:solidFill>
                  <a:srgbClr val="965918"/>
                </a:solidFill>
                <a:latin typeface="Franklin Gothic Medium" panose="020B0603020102020204" pitchFamily="34" charset="0"/>
              </a:rPr>
              <a:t>7.  Change</a:t>
            </a:r>
            <a:r>
              <a:rPr lang="en-US" altLang="en-US" sz="2800" dirty="0">
                <a:latin typeface="Franklin Gothic Medium" panose="020B0603020102020204" pitchFamily="34" charset="0"/>
              </a:rPr>
              <a:t> policies, practices and rules</a:t>
            </a:r>
            <a:endParaRPr lang="en-US" altLang="en-US" sz="2600" b="1" dirty="0">
              <a:latin typeface="Arial" panose="020B0604020202020204" pitchFamily="34" charset="0"/>
            </a:endParaRPr>
          </a:p>
        </p:txBody>
      </p:sp>
      <p:sp>
        <p:nvSpPr>
          <p:cNvPr id="7" name="Subtitle 2"/>
          <p:cNvSpPr txBox="1">
            <a:spLocks/>
          </p:cNvSpPr>
          <p:nvPr/>
        </p:nvSpPr>
        <p:spPr>
          <a:xfrm>
            <a:off x="0" y="142569"/>
            <a:ext cx="9144000" cy="685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4400" b="1" dirty="0"/>
              <a:t>Activities</a:t>
            </a:r>
            <a:endParaRPr lang="en-US" sz="4400" dirty="0"/>
          </a:p>
        </p:txBody>
      </p:sp>
    </p:spTree>
    <p:extLst>
      <p:ext uri="{BB962C8B-B14F-4D97-AF65-F5344CB8AC3E}">
        <p14:creationId xmlns:p14="http://schemas.microsoft.com/office/powerpoint/2010/main" val="192847707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306">
                                            <p:txEl>
                                              <p:pRg st="2" end="2"/>
                                            </p:txEl>
                                          </p:spTgt>
                                        </p:tgtEl>
                                        <p:attrNameLst>
                                          <p:attrName>style.visibility</p:attrName>
                                        </p:attrNameLst>
                                      </p:cBhvr>
                                      <p:to>
                                        <p:strVal val="visible"/>
                                      </p:to>
                                    </p:set>
                                    <p:animEffect transition="in" filter="wipe(left)">
                                      <p:cBhvr>
                                        <p:cTn id="7" dur="500"/>
                                        <p:tgtEl>
                                          <p:spTgt spid="98306">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8306">
                                            <p:txEl>
                                              <p:pRg st="3" end="3"/>
                                            </p:txEl>
                                          </p:spTgt>
                                        </p:tgtEl>
                                        <p:attrNameLst>
                                          <p:attrName>style.visibility</p:attrName>
                                        </p:attrNameLst>
                                      </p:cBhvr>
                                      <p:to>
                                        <p:strVal val="visible"/>
                                      </p:to>
                                    </p:set>
                                    <p:animEffect transition="in" filter="wipe(left)">
                                      <p:cBhvr>
                                        <p:cTn id="12" dur="500"/>
                                        <p:tgtEl>
                                          <p:spTgt spid="98306">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8306">
                                            <p:txEl>
                                              <p:pRg st="4" end="4"/>
                                            </p:txEl>
                                          </p:spTgt>
                                        </p:tgtEl>
                                        <p:attrNameLst>
                                          <p:attrName>style.visibility</p:attrName>
                                        </p:attrNameLst>
                                      </p:cBhvr>
                                      <p:to>
                                        <p:strVal val="visible"/>
                                      </p:to>
                                    </p:set>
                                    <p:animEffect transition="in" filter="wipe(left)">
                                      <p:cBhvr>
                                        <p:cTn id="17" dur="500"/>
                                        <p:tgtEl>
                                          <p:spTgt spid="9830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8306">
                                            <p:txEl>
                                              <p:pRg st="5" end="5"/>
                                            </p:txEl>
                                          </p:spTgt>
                                        </p:tgtEl>
                                        <p:attrNameLst>
                                          <p:attrName>style.visibility</p:attrName>
                                        </p:attrNameLst>
                                      </p:cBhvr>
                                      <p:to>
                                        <p:strVal val="visible"/>
                                      </p:to>
                                    </p:set>
                                    <p:animEffect transition="in" filter="wipe(left)">
                                      <p:cBhvr>
                                        <p:cTn id="22" dur="500"/>
                                        <p:tgtEl>
                                          <p:spTgt spid="98306">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8306">
                                            <p:txEl>
                                              <p:pRg st="6" end="6"/>
                                            </p:txEl>
                                          </p:spTgt>
                                        </p:tgtEl>
                                        <p:attrNameLst>
                                          <p:attrName>style.visibility</p:attrName>
                                        </p:attrNameLst>
                                      </p:cBhvr>
                                      <p:to>
                                        <p:strVal val="visible"/>
                                      </p:to>
                                    </p:set>
                                    <p:animEffect transition="in" filter="wipe(left)">
                                      <p:cBhvr>
                                        <p:cTn id="27" dur="500"/>
                                        <p:tgtEl>
                                          <p:spTgt spid="98306">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8306">
                                            <p:txEl>
                                              <p:pRg st="7" end="7"/>
                                            </p:txEl>
                                          </p:spTgt>
                                        </p:tgtEl>
                                        <p:attrNameLst>
                                          <p:attrName>style.visibility</p:attrName>
                                        </p:attrNameLst>
                                      </p:cBhvr>
                                      <p:to>
                                        <p:strVal val="visible"/>
                                      </p:to>
                                    </p:set>
                                    <p:animEffect transition="in" filter="wipe(left)">
                                      <p:cBhvr>
                                        <p:cTn id="32" dur="500"/>
                                        <p:tgtEl>
                                          <p:spTgt spid="9830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266700" y="1380433"/>
            <a:ext cx="8877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175">
              <a:defRPr sz="2000">
                <a:solidFill>
                  <a:schemeClr val="tx1"/>
                </a:solidFill>
                <a:latin typeface="Franklin Gothic Demi" panose="020B0703020102020204" pitchFamily="34" charset="0"/>
              </a:defRPr>
            </a:lvl1pPr>
            <a:lvl2pPr marL="574675" indent="-45720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algn="ctr" eaLnBrk="1" hangingPunct="1"/>
            <a:r>
              <a:rPr lang="en-US" altLang="en-US" sz="2800" b="1" u="sng" dirty="0">
                <a:latin typeface="Arial" panose="020B0604020202020204" pitchFamily="34" charset="0"/>
              </a:rPr>
              <a:t>Discussion of Common Evidence-Based Strategies</a:t>
            </a:r>
            <a:endParaRPr lang="en-US" altLang="en-US" sz="2800" b="1" dirty="0">
              <a:latin typeface="Arial" panose="020B0604020202020204" pitchFamily="34" charset="0"/>
            </a:endParaRPr>
          </a:p>
        </p:txBody>
      </p:sp>
      <p:sp>
        <p:nvSpPr>
          <p:cNvPr id="7" name="Subtitle 2"/>
          <p:cNvSpPr txBox="1">
            <a:spLocks/>
          </p:cNvSpPr>
          <p:nvPr/>
        </p:nvSpPr>
        <p:spPr>
          <a:xfrm>
            <a:off x="0" y="142569"/>
            <a:ext cx="9144000" cy="685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4400" b="1" dirty="0"/>
              <a:t>Implementation</a:t>
            </a:r>
            <a:endParaRPr lang="en-US" sz="4400" dirty="0"/>
          </a:p>
        </p:txBody>
      </p:sp>
      <p:pic>
        <p:nvPicPr>
          <p:cNvPr id="2" name="Picture 1">
            <a:extLst>
              <a:ext uri="{FF2B5EF4-FFF2-40B4-BE49-F238E27FC236}">
                <a16:creationId xmlns="" xmlns:a16="http://schemas.microsoft.com/office/drawing/2014/main" id="{6293B5A9-E240-4113-8DB8-43F421192671}"/>
              </a:ext>
            </a:extLst>
          </p:cNvPr>
          <p:cNvPicPr>
            <a:picLocks noChangeAspect="1"/>
          </p:cNvPicPr>
          <p:nvPr/>
        </p:nvPicPr>
        <p:blipFill>
          <a:blip r:embed="rId3"/>
          <a:stretch>
            <a:fillRect/>
          </a:stretch>
        </p:blipFill>
        <p:spPr>
          <a:xfrm>
            <a:off x="254061" y="2094271"/>
            <a:ext cx="8465273" cy="3819831"/>
          </a:xfrm>
          <a:prstGeom prst="rect">
            <a:avLst/>
          </a:prstGeom>
        </p:spPr>
      </p:pic>
    </p:spTree>
    <p:extLst>
      <p:ext uri="{BB962C8B-B14F-4D97-AF65-F5344CB8AC3E}">
        <p14:creationId xmlns:p14="http://schemas.microsoft.com/office/powerpoint/2010/main" val="2072424997"/>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266700" y="1380433"/>
            <a:ext cx="88773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175">
              <a:defRPr sz="2000">
                <a:solidFill>
                  <a:schemeClr val="tx1"/>
                </a:solidFill>
                <a:latin typeface="Franklin Gothic Demi" panose="020B0703020102020204" pitchFamily="34" charset="0"/>
              </a:defRPr>
            </a:lvl1pPr>
            <a:lvl2pPr marL="574675" indent="-45720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marL="1254125" indent="-1250950" eaLnBrk="1" hangingPunct="1"/>
            <a:r>
              <a:rPr lang="en-US" altLang="en-US" sz="2800" dirty="0">
                <a:latin typeface="Arial" panose="020B0604020202020204" pitchFamily="34" charset="0"/>
              </a:rPr>
              <a:t>Part 1:  Social Host, Loud Party Ordinance, Teen Party Ordinance, Party Patrol</a:t>
            </a:r>
          </a:p>
          <a:p>
            <a:pPr marL="1254125" indent="-1250950" eaLnBrk="1" hangingPunct="1"/>
            <a:endParaRPr lang="en-US" altLang="en-US" sz="2800" dirty="0">
              <a:latin typeface="Arial" panose="020B0604020202020204" pitchFamily="34" charset="0"/>
            </a:endParaRPr>
          </a:p>
          <a:p>
            <a:pPr marL="1254125" indent="-1250950" eaLnBrk="1" hangingPunct="1"/>
            <a:r>
              <a:rPr lang="en-US" altLang="en-US" sz="2800" dirty="0">
                <a:latin typeface="Arial" panose="020B0604020202020204" pitchFamily="34" charset="0"/>
              </a:rPr>
              <a:t>Part 2:  Media Campaign</a:t>
            </a:r>
          </a:p>
          <a:p>
            <a:pPr marL="1254125" indent="-1250950" eaLnBrk="1" hangingPunct="1"/>
            <a:endParaRPr lang="en-US" altLang="en-US" sz="2800" dirty="0">
              <a:latin typeface="Arial" panose="020B0604020202020204" pitchFamily="34" charset="0"/>
            </a:endParaRPr>
          </a:p>
          <a:p>
            <a:pPr marL="1254125" indent="-1250950" eaLnBrk="1" hangingPunct="1"/>
            <a:r>
              <a:rPr lang="en-US" altLang="en-US" sz="2800" dirty="0">
                <a:latin typeface="Arial" panose="020B0604020202020204" pitchFamily="34" charset="0"/>
              </a:rPr>
              <a:t>Part 3:  Sequencing Strategies / Engaging the Community</a:t>
            </a:r>
          </a:p>
          <a:p>
            <a:pPr marL="1254125" indent="-1250950" eaLnBrk="1" hangingPunct="1"/>
            <a:endParaRPr lang="en-US" altLang="en-US" sz="2800" dirty="0">
              <a:latin typeface="Arial" panose="020B0604020202020204" pitchFamily="34" charset="0"/>
            </a:endParaRPr>
          </a:p>
          <a:p>
            <a:pPr marL="1254125" indent="-1250950" eaLnBrk="1" hangingPunct="1"/>
            <a:r>
              <a:rPr lang="en-US" altLang="en-US" sz="2800" dirty="0">
                <a:latin typeface="Arial" panose="020B0604020202020204" pitchFamily="34" charset="0"/>
              </a:rPr>
              <a:t>Part 4:  Policy Steps</a:t>
            </a:r>
          </a:p>
          <a:p>
            <a:pPr marL="1254125" indent="-1250950" eaLnBrk="1" hangingPunct="1"/>
            <a:endParaRPr lang="en-US" altLang="en-US" sz="2800" dirty="0">
              <a:latin typeface="Arial" panose="020B0604020202020204" pitchFamily="34" charset="0"/>
            </a:endParaRPr>
          </a:p>
          <a:p>
            <a:pPr marL="1254125" indent="-1250950" eaLnBrk="1" hangingPunct="1"/>
            <a:r>
              <a:rPr lang="en-US" altLang="en-US" sz="2800" dirty="0">
                <a:latin typeface="Arial" panose="020B0604020202020204" pitchFamily="34" charset="0"/>
              </a:rPr>
              <a:t>Part 5:  Building Capacity Discussion</a:t>
            </a:r>
          </a:p>
          <a:p>
            <a:pPr eaLnBrk="1" hangingPunct="1"/>
            <a:endParaRPr lang="en-US" altLang="en-US" sz="2800" dirty="0">
              <a:latin typeface="Arial" panose="020B0604020202020204" pitchFamily="34" charset="0"/>
            </a:endParaRPr>
          </a:p>
          <a:p>
            <a:pPr eaLnBrk="1" hangingPunct="1"/>
            <a:endParaRPr lang="en-US" altLang="en-US" sz="2800" dirty="0">
              <a:latin typeface="Arial" panose="020B0604020202020204" pitchFamily="34" charset="0"/>
            </a:endParaRPr>
          </a:p>
        </p:txBody>
      </p:sp>
      <p:sp>
        <p:nvSpPr>
          <p:cNvPr id="7" name="Subtitle 2"/>
          <p:cNvSpPr txBox="1">
            <a:spLocks/>
          </p:cNvSpPr>
          <p:nvPr/>
        </p:nvSpPr>
        <p:spPr>
          <a:xfrm>
            <a:off x="0" y="142569"/>
            <a:ext cx="9144000" cy="685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4400" b="1" dirty="0"/>
              <a:t>Implementation &amp; Capacity</a:t>
            </a:r>
            <a:endParaRPr lang="en-US" sz="4400" dirty="0"/>
          </a:p>
        </p:txBody>
      </p:sp>
    </p:spTree>
    <p:extLst>
      <p:ext uri="{BB962C8B-B14F-4D97-AF65-F5344CB8AC3E}">
        <p14:creationId xmlns:p14="http://schemas.microsoft.com/office/powerpoint/2010/main" val="452979786"/>
      </p:ext>
    </p:extLst>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362591" cy="6528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ext Box 2"/>
          <p:cNvSpPr txBox="1">
            <a:spLocks noChangeArrowheads="1"/>
          </p:cNvSpPr>
          <p:nvPr/>
        </p:nvSpPr>
        <p:spPr bwMode="auto">
          <a:xfrm>
            <a:off x="931591" y="5252282"/>
            <a:ext cx="827630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2800" b="1" u="sng" dirty="0">
                <a:latin typeface="+mn-lt"/>
              </a:rPr>
              <a:t>Local Condition:</a:t>
            </a:r>
            <a:r>
              <a:rPr lang="en-US" altLang="en-US" sz="2800" b="1" dirty="0">
                <a:latin typeface="+mn-lt"/>
              </a:rPr>
              <a:t> </a:t>
            </a:r>
          </a:p>
          <a:p>
            <a:pPr algn="ctr"/>
            <a:r>
              <a:rPr lang="en-US" altLang="en-US" sz="2800" b="1" dirty="0">
                <a:latin typeface="+mn-lt"/>
              </a:rPr>
              <a:t>Youth Parties with Alcohol in Homes</a:t>
            </a:r>
            <a:endParaRPr lang="en-US" altLang="en-US" b="1" dirty="0">
              <a:latin typeface="+mn-lt"/>
            </a:endParaRPr>
          </a:p>
        </p:txBody>
      </p:sp>
      <p:pic>
        <p:nvPicPr>
          <p:cNvPr id="10" name="Picture 9"/>
          <p:cNvPicPr>
            <a:picLocks noChangeAspect="1"/>
          </p:cNvPicPr>
          <p:nvPr/>
        </p:nvPicPr>
        <p:blipFill>
          <a:blip r:embed="rId3"/>
          <a:stretch>
            <a:fillRect/>
          </a:stretch>
        </p:blipFill>
        <p:spPr>
          <a:xfrm>
            <a:off x="6040633" y="1106507"/>
            <a:ext cx="2093104" cy="1561778"/>
          </a:xfrm>
          <a:prstGeom prst="rect">
            <a:avLst/>
          </a:prstGeom>
        </p:spPr>
      </p:pic>
      <p:pic>
        <p:nvPicPr>
          <p:cNvPr id="11" name="Picture 10"/>
          <p:cNvPicPr>
            <a:picLocks noChangeAspect="1"/>
          </p:cNvPicPr>
          <p:nvPr/>
        </p:nvPicPr>
        <p:blipFill>
          <a:blip r:embed="rId4"/>
          <a:stretch>
            <a:fillRect/>
          </a:stretch>
        </p:blipFill>
        <p:spPr>
          <a:xfrm>
            <a:off x="931591" y="1359285"/>
            <a:ext cx="2771429" cy="1647619"/>
          </a:xfrm>
          <a:prstGeom prst="rect">
            <a:avLst/>
          </a:prstGeom>
        </p:spPr>
      </p:pic>
      <p:pic>
        <p:nvPicPr>
          <p:cNvPr id="12" name="Picture 11"/>
          <p:cNvPicPr>
            <a:picLocks noChangeAspect="1"/>
          </p:cNvPicPr>
          <p:nvPr/>
        </p:nvPicPr>
        <p:blipFill>
          <a:blip r:embed="rId5"/>
          <a:stretch>
            <a:fillRect/>
          </a:stretch>
        </p:blipFill>
        <p:spPr>
          <a:xfrm>
            <a:off x="6469190" y="3006904"/>
            <a:ext cx="2532680" cy="1956619"/>
          </a:xfrm>
          <a:prstGeom prst="rect">
            <a:avLst/>
          </a:prstGeom>
        </p:spPr>
      </p:pic>
      <p:pic>
        <p:nvPicPr>
          <p:cNvPr id="13" name="Picture 12"/>
          <p:cNvPicPr>
            <a:picLocks noChangeAspect="1"/>
          </p:cNvPicPr>
          <p:nvPr/>
        </p:nvPicPr>
        <p:blipFill>
          <a:blip r:embed="rId6"/>
          <a:stretch>
            <a:fillRect/>
          </a:stretch>
        </p:blipFill>
        <p:spPr>
          <a:xfrm>
            <a:off x="559440" y="3220023"/>
            <a:ext cx="2481170" cy="1934139"/>
          </a:xfrm>
          <a:prstGeom prst="rect">
            <a:avLst/>
          </a:prstGeom>
        </p:spPr>
      </p:pic>
      <p:pic>
        <p:nvPicPr>
          <p:cNvPr id="14" name="Picture 13"/>
          <p:cNvPicPr>
            <a:picLocks noChangeAspect="1"/>
          </p:cNvPicPr>
          <p:nvPr/>
        </p:nvPicPr>
        <p:blipFill>
          <a:blip r:embed="rId7"/>
          <a:stretch>
            <a:fillRect/>
          </a:stretch>
        </p:blipFill>
        <p:spPr>
          <a:xfrm>
            <a:off x="3730074" y="2668285"/>
            <a:ext cx="1990476" cy="2295238"/>
          </a:xfrm>
          <a:prstGeom prst="rect">
            <a:avLst/>
          </a:prstGeom>
        </p:spPr>
      </p:pic>
      <p:sp>
        <p:nvSpPr>
          <p:cNvPr id="3" name="Rectangle 2">
            <a:extLst>
              <a:ext uri="{FF2B5EF4-FFF2-40B4-BE49-F238E27FC236}">
                <a16:creationId xmlns="" xmlns:a16="http://schemas.microsoft.com/office/drawing/2014/main" id="{27AA69E5-ABBB-4BA6-9A64-851A52B3F67A}"/>
              </a:ext>
            </a:extLst>
          </p:cNvPr>
          <p:cNvSpPr/>
          <p:nvPr/>
        </p:nvSpPr>
        <p:spPr>
          <a:xfrm>
            <a:off x="228600" y="20538"/>
            <a:ext cx="8548515" cy="954107"/>
          </a:xfrm>
          <a:prstGeom prst="rect">
            <a:avLst/>
          </a:prstGeom>
        </p:spPr>
        <p:txBody>
          <a:bodyPr wrap="square">
            <a:spAutoFit/>
          </a:bodyPr>
          <a:lstStyle/>
          <a:p>
            <a:pPr algn="ctr"/>
            <a:r>
              <a:rPr lang="en-US" altLang="en-US" sz="2800" dirty="0">
                <a:solidFill>
                  <a:srgbClr val="FF0000"/>
                </a:solidFill>
                <a:latin typeface="Arial" panose="020B0604020202020204" pitchFamily="34" charset="0"/>
              </a:rPr>
              <a:t>Social Host, Loud Party Ordinance, Teen Party Ordinance, Party Patrol</a:t>
            </a:r>
          </a:p>
        </p:txBody>
      </p:sp>
    </p:spTree>
    <p:extLst>
      <p:ext uri="{BB962C8B-B14F-4D97-AF65-F5344CB8AC3E}">
        <p14:creationId xmlns:p14="http://schemas.microsoft.com/office/powerpoint/2010/main" val="1192023261"/>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52400" y="1214528"/>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3200" b="1" dirty="0">
                <a:latin typeface="Franklin Gothic Medium" panose="020B0603020102020204" pitchFamily="34" charset="0"/>
              </a:rPr>
              <a:t>Clarify the Local Condition</a:t>
            </a:r>
          </a:p>
        </p:txBody>
      </p:sp>
      <p:sp>
        <p:nvSpPr>
          <p:cNvPr id="5" name="TextBox 4">
            <a:extLst>
              <a:ext uri="{FF2B5EF4-FFF2-40B4-BE49-F238E27FC236}">
                <a16:creationId xmlns="" xmlns:a16="http://schemas.microsoft.com/office/drawing/2014/main" id="{C6F86E45-43D3-41B7-B3A5-DD03C03B8720}"/>
              </a:ext>
            </a:extLst>
          </p:cNvPr>
          <p:cNvSpPr txBox="1"/>
          <p:nvPr/>
        </p:nvSpPr>
        <p:spPr>
          <a:xfrm>
            <a:off x="524668" y="1902542"/>
            <a:ext cx="7971759" cy="3970318"/>
          </a:xfrm>
          <a:prstGeom prst="rect">
            <a:avLst/>
          </a:prstGeom>
          <a:noFill/>
        </p:spPr>
        <p:txBody>
          <a:bodyPr wrap="square" rtlCol="0">
            <a:spAutoFit/>
          </a:bodyPr>
          <a:lstStyle/>
          <a:p>
            <a:r>
              <a:rPr lang="en-US" sz="2800" dirty="0"/>
              <a:t>Review your current assessment: </a:t>
            </a:r>
          </a:p>
          <a:p>
            <a:endParaRPr lang="en-US" sz="2800" dirty="0"/>
          </a:p>
          <a:p>
            <a:pPr marL="514350" indent="-514350">
              <a:buFont typeface="+mj-lt"/>
              <a:buAutoNum type="arabicPeriod"/>
            </a:pPr>
            <a:r>
              <a:rPr lang="en-US" sz="2800" dirty="0"/>
              <a:t>What data do you that makes the case that   “Youth Parties with Alcohol in Homes”? </a:t>
            </a:r>
          </a:p>
          <a:p>
            <a:pPr marL="514350" indent="-514350">
              <a:buFont typeface="+mj-lt"/>
              <a:buAutoNum type="arabicPeriod"/>
            </a:pPr>
            <a:endParaRPr lang="en-US" sz="2800" dirty="0"/>
          </a:p>
          <a:p>
            <a:pPr marL="514350" indent="-514350">
              <a:buFont typeface="+mj-lt"/>
              <a:buAutoNum type="arabicPeriod"/>
            </a:pPr>
            <a:r>
              <a:rPr lang="en-US" sz="2800" dirty="0"/>
              <a:t>What additional information do you need?</a:t>
            </a:r>
          </a:p>
          <a:p>
            <a:pPr marL="514350" indent="-514350">
              <a:buFont typeface="+mj-lt"/>
              <a:buAutoNum type="arabicPeriod"/>
            </a:pPr>
            <a:endParaRPr lang="en-US" sz="2800" dirty="0"/>
          </a:p>
          <a:p>
            <a:pPr marL="514350" indent="-514350">
              <a:buFont typeface="+mj-lt"/>
              <a:buAutoNum type="arabicPeriod"/>
            </a:pPr>
            <a:r>
              <a:rPr lang="en-US" sz="2800" dirty="0"/>
              <a:t>What community partners need to be involved in the data collection?</a:t>
            </a:r>
          </a:p>
        </p:txBody>
      </p:sp>
      <p:sp>
        <p:nvSpPr>
          <p:cNvPr id="7" name="Rectangle 6">
            <a:extLst>
              <a:ext uri="{FF2B5EF4-FFF2-40B4-BE49-F238E27FC236}">
                <a16:creationId xmlns="" xmlns:a16="http://schemas.microsoft.com/office/drawing/2014/main" id="{32146633-5564-4CB1-909F-4D014050A58E}"/>
              </a:ext>
            </a:extLst>
          </p:cNvPr>
          <p:cNvSpPr/>
          <p:nvPr/>
        </p:nvSpPr>
        <p:spPr>
          <a:xfrm>
            <a:off x="228600" y="20538"/>
            <a:ext cx="8548515" cy="954107"/>
          </a:xfrm>
          <a:prstGeom prst="rect">
            <a:avLst/>
          </a:prstGeom>
        </p:spPr>
        <p:txBody>
          <a:bodyPr wrap="square">
            <a:spAutoFit/>
          </a:bodyPr>
          <a:lstStyle/>
          <a:p>
            <a:pPr algn="ctr"/>
            <a:r>
              <a:rPr lang="en-US" altLang="en-US" sz="2800" dirty="0">
                <a:solidFill>
                  <a:srgbClr val="FF0000"/>
                </a:solidFill>
                <a:latin typeface="Arial" panose="020B0604020202020204" pitchFamily="34" charset="0"/>
              </a:rPr>
              <a:t>Social Host, Loud Party Ordinance, Teen Party Ordinance, Party Patrol</a:t>
            </a:r>
          </a:p>
        </p:txBody>
      </p:sp>
    </p:spTree>
    <p:extLst>
      <p:ext uri="{BB962C8B-B14F-4D97-AF65-F5344CB8AC3E}">
        <p14:creationId xmlns:p14="http://schemas.microsoft.com/office/powerpoint/2010/main" val="2839977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64207" y="1637543"/>
            <a:ext cx="8877300" cy="407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175">
              <a:defRPr sz="2000">
                <a:solidFill>
                  <a:schemeClr val="tx1"/>
                </a:solidFill>
                <a:latin typeface="Franklin Gothic Demi" panose="020B0703020102020204" pitchFamily="34" charset="0"/>
              </a:defRPr>
            </a:lvl1pPr>
            <a:lvl2pPr marL="574675" indent="-45720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algn="ctr"/>
            <a:r>
              <a:rPr lang="en-US" altLang="en-US" sz="2800" b="1" dirty="0">
                <a:latin typeface="Franklin Gothic Medium" panose="020B0603020102020204" pitchFamily="34" charset="0"/>
              </a:rPr>
              <a:t>Youth Parties with Alcohol in Homes</a:t>
            </a:r>
          </a:p>
          <a:p>
            <a:pPr lvl="1" eaLnBrk="1" hangingPunct="1">
              <a:spcBef>
                <a:spcPts val="1800"/>
              </a:spcBef>
            </a:pPr>
            <a:r>
              <a:rPr lang="en-US" altLang="en-US" sz="1800" dirty="0">
                <a:solidFill>
                  <a:srgbClr val="965918"/>
                </a:solidFill>
                <a:latin typeface="Franklin Gothic Medium" panose="020B0603020102020204" pitchFamily="34" charset="0"/>
              </a:rPr>
              <a:t>1.  Provide</a:t>
            </a:r>
            <a:r>
              <a:rPr lang="en-US" altLang="en-US" sz="1800" dirty="0">
                <a:latin typeface="Franklin Gothic Medium" panose="020B0603020102020204" pitchFamily="34" charset="0"/>
              </a:rPr>
              <a:t> information</a:t>
            </a:r>
          </a:p>
          <a:p>
            <a:pPr lvl="1" eaLnBrk="1" hangingPunct="1">
              <a:spcBef>
                <a:spcPts val="1800"/>
              </a:spcBef>
            </a:pPr>
            <a:r>
              <a:rPr lang="en-US" altLang="en-US" sz="1800" dirty="0">
                <a:solidFill>
                  <a:srgbClr val="965918"/>
                </a:solidFill>
                <a:latin typeface="Franklin Gothic Medium" panose="020B0603020102020204" pitchFamily="34" charset="0"/>
              </a:rPr>
              <a:t>2.  Build</a:t>
            </a:r>
            <a:r>
              <a:rPr lang="en-US" altLang="en-US" sz="1800" dirty="0">
                <a:latin typeface="Franklin Gothic Medium" panose="020B0603020102020204" pitchFamily="34" charset="0"/>
              </a:rPr>
              <a:t> skills</a:t>
            </a:r>
          </a:p>
          <a:p>
            <a:pPr lvl="1" eaLnBrk="1" hangingPunct="1">
              <a:spcBef>
                <a:spcPts val="1800"/>
              </a:spcBef>
            </a:pPr>
            <a:r>
              <a:rPr lang="en-US" altLang="en-US" sz="1800" dirty="0">
                <a:solidFill>
                  <a:srgbClr val="965918"/>
                </a:solidFill>
                <a:latin typeface="Franklin Gothic Medium" panose="020B0603020102020204" pitchFamily="34" charset="0"/>
              </a:rPr>
              <a:t>3.  Provide</a:t>
            </a:r>
            <a:r>
              <a:rPr lang="en-US" altLang="en-US" sz="1800" dirty="0">
                <a:latin typeface="Franklin Gothic Medium" panose="020B0603020102020204" pitchFamily="34" charset="0"/>
              </a:rPr>
              <a:t> support</a:t>
            </a:r>
          </a:p>
          <a:p>
            <a:pPr lvl="1" eaLnBrk="1" hangingPunct="1">
              <a:spcBef>
                <a:spcPts val="1800"/>
              </a:spcBef>
            </a:pPr>
            <a:r>
              <a:rPr lang="en-US" altLang="en-US" sz="1800" dirty="0">
                <a:solidFill>
                  <a:srgbClr val="965918"/>
                </a:solidFill>
                <a:latin typeface="Franklin Gothic Medium" panose="020B0603020102020204" pitchFamily="34" charset="0"/>
              </a:rPr>
              <a:t>4.  Change</a:t>
            </a:r>
            <a:r>
              <a:rPr lang="en-US" altLang="en-US" sz="1800" dirty="0">
                <a:latin typeface="Franklin Gothic Medium" panose="020B0603020102020204" pitchFamily="34" charset="0"/>
              </a:rPr>
              <a:t> barriers/access</a:t>
            </a:r>
          </a:p>
          <a:p>
            <a:pPr marL="117475" lvl="1" indent="0" eaLnBrk="1" hangingPunct="1">
              <a:spcBef>
                <a:spcPts val="1800"/>
              </a:spcBef>
            </a:pPr>
            <a:r>
              <a:rPr lang="en-US" altLang="en-US" sz="1800" dirty="0">
                <a:solidFill>
                  <a:srgbClr val="965918"/>
                </a:solidFill>
                <a:latin typeface="Franklin Gothic Medium" panose="020B0603020102020204" pitchFamily="34" charset="0"/>
              </a:rPr>
              <a:t>5.  Change</a:t>
            </a:r>
            <a:r>
              <a:rPr lang="en-US" altLang="en-US" sz="1800" dirty="0">
                <a:latin typeface="Franklin Gothic Medium" panose="020B0603020102020204" pitchFamily="34" charset="0"/>
              </a:rPr>
              <a:t> consequences</a:t>
            </a:r>
          </a:p>
          <a:p>
            <a:pPr marL="117475" lvl="1" indent="0" eaLnBrk="1" hangingPunct="1">
              <a:spcBef>
                <a:spcPts val="1800"/>
              </a:spcBef>
            </a:pPr>
            <a:r>
              <a:rPr lang="en-US" altLang="en-US" sz="1800" dirty="0">
                <a:solidFill>
                  <a:srgbClr val="965918"/>
                </a:solidFill>
                <a:latin typeface="Franklin Gothic Medium" panose="020B0603020102020204" pitchFamily="34" charset="0"/>
              </a:rPr>
              <a:t>6.  Change</a:t>
            </a:r>
            <a:r>
              <a:rPr lang="en-US" altLang="en-US" sz="1800" dirty="0">
                <a:latin typeface="Franklin Gothic Medium" panose="020B0603020102020204" pitchFamily="34" charset="0"/>
              </a:rPr>
              <a:t> the physical design</a:t>
            </a:r>
          </a:p>
          <a:p>
            <a:pPr lvl="1" eaLnBrk="1" hangingPunct="1">
              <a:spcBef>
                <a:spcPts val="1800"/>
              </a:spcBef>
            </a:pPr>
            <a:r>
              <a:rPr lang="en-US" altLang="en-US" sz="1800" dirty="0">
                <a:solidFill>
                  <a:srgbClr val="965918"/>
                </a:solidFill>
                <a:latin typeface="Franklin Gothic Medium" panose="020B0603020102020204" pitchFamily="34" charset="0"/>
              </a:rPr>
              <a:t>7.  Change</a:t>
            </a:r>
            <a:r>
              <a:rPr lang="en-US" altLang="en-US" sz="1800" dirty="0">
                <a:latin typeface="Franklin Gothic Medium" panose="020B0603020102020204" pitchFamily="34" charset="0"/>
              </a:rPr>
              <a:t> policies</a:t>
            </a:r>
            <a:endParaRPr lang="en-US" altLang="en-US" sz="1800" b="1" dirty="0">
              <a:latin typeface="Arial" panose="020B0604020202020204" pitchFamily="34" charset="0"/>
            </a:endParaRPr>
          </a:p>
        </p:txBody>
      </p:sp>
      <p:sp>
        <p:nvSpPr>
          <p:cNvPr id="7" name="Subtitle 2"/>
          <p:cNvSpPr txBox="1">
            <a:spLocks/>
          </p:cNvSpPr>
          <p:nvPr/>
        </p:nvSpPr>
        <p:spPr>
          <a:xfrm>
            <a:off x="133350" y="1206794"/>
            <a:ext cx="9144000" cy="685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3200" b="1" i="1" dirty="0"/>
              <a:t>Comprehensive Strategies - Examples</a:t>
            </a:r>
            <a:endParaRPr lang="en-US" sz="3200" i="1" dirty="0"/>
          </a:p>
        </p:txBody>
      </p:sp>
      <p:sp>
        <p:nvSpPr>
          <p:cNvPr id="2" name="Rectangle 1">
            <a:extLst>
              <a:ext uri="{FF2B5EF4-FFF2-40B4-BE49-F238E27FC236}">
                <a16:creationId xmlns="" xmlns:a16="http://schemas.microsoft.com/office/drawing/2014/main" id="{47252AA7-93ED-4BBD-89A2-5DD97B6F4674}"/>
              </a:ext>
            </a:extLst>
          </p:cNvPr>
          <p:cNvSpPr/>
          <p:nvPr/>
        </p:nvSpPr>
        <p:spPr>
          <a:xfrm>
            <a:off x="3484312" y="2300331"/>
            <a:ext cx="5714999" cy="3754874"/>
          </a:xfrm>
          <a:prstGeom prst="rect">
            <a:avLst/>
          </a:prstGeom>
        </p:spPr>
        <p:txBody>
          <a:bodyPr wrap="square">
            <a:spAutoFit/>
          </a:bodyPr>
          <a:lstStyle/>
          <a:p>
            <a:pPr marL="457200" indent="-457200">
              <a:spcBef>
                <a:spcPts val="600"/>
              </a:spcBef>
            </a:pPr>
            <a:r>
              <a:rPr lang="en-US" sz="2000" dirty="0"/>
              <a:t>- Media Campaigns Targeting Parents</a:t>
            </a:r>
          </a:p>
          <a:p>
            <a:pPr marL="457200" indent="-457200">
              <a:spcBef>
                <a:spcPts val="600"/>
              </a:spcBef>
            </a:pPr>
            <a:r>
              <a:rPr lang="en-US" sz="2000" dirty="0"/>
              <a:t>- Promote Safe Party Practices / Safe Homes Network</a:t>
            </a:r>
          </a:p>
          <a:p>
            <a:pPr marL="457200" indent="-457200">
              <a:spcBef>
                <a:spcPts val="600"/>
              </a:spcBef>
            </a:pPr>
            <a:r>
              <a:rPr lang="en-US" sz="2000" dirty="0"/>
              <a:t>- Visible enforcement</a:t>
            </a:r>
          </a:p>
          <a:p>
            <a:pPr marL="457200" indent="-457200">
              <a:spcBef>
                <a:spcPts val="600"/>
              </a:spcBef>
            </a:pPr>
            <a:r>
              <a:rPr lang="en-US" sz="2000" dirty="0"/>
              <a:t>- Party Dispersal Training</a:t>
            </a:r>
          </a:p>
          <a:p>
            <a:pPr marL="457200" indent="-457200">
              <a:spcBef>
                <a:spcPts val="600"/>
              </a:spcBef>
            </a:pPr>
            <a:r>
              <a:rPr lang="en-US" sz="2000" dirty="0"/>
              <a:t>- Awareness / Social Norm Campaign</a:t>
            </a:r>
          </a:p>
          <a:p>
            <a:pPr marL="457200" indent="-457200">
              <a:spcBef>
                <a:spcPts val="600"/>
              </a:spcBef>
            </a:pPr>
            <a:r>
              <a:rPr lang="en-US" sz="2000" dirty="0"/>
              <a:t>- Youth Engagement and Leadership</a:t>
            </a:r>
          </a:p>
          <a:p>
            <a:pPr marL="457200" indent="-457200">
              <a:spcBef>
                <a:spcPts val="600"/>
              </a:spcBef>
            </a:pPr>
            <a:r>
              <a:rPr lang="en-US" sz="2000" dirty="0"/>
              <a:t>- Tiplines</a:t>
            </a:r>
          </a:p>
          <a:p>
            <a:pPr marL="457200" indent="-457200">
              <a:spcBef>
                <a:spcPts val="600"/>
              </a:spcBef>
            </a:pPr>
            <a:r>
              <a:rPr lang="en-US" sz="2000" dirty="0"/>
              <a:t>- Party Patrols</a:t>
            </a:r>
          </a:p>
          <a:p>
            <a:pPr marL="457200" indent="-457200">
              <a:spcBef>
                <a:spcPts val="600"/>
              </a:spcBef>
            </a:pPr>
            <a:r>
              <a:rPr lang="en-US" sz="2000" b="1" i="1" dirty="0"/>
              <a:t>- Social Host Laws, Teen Party &amp; Noise Ordinances</a:t>
            </a:r>
            <a:r>
              <a:rPr lang="en-US" dirty="0"/>
              <a:t/>
            </a:r>
            <a:br>
              <a:rPr lang="en-US" dirty="0"/>
            </a:br>
            <a:endParaRPr lang="en-US" dirty="0"/>
          </a:p>
        </p:txBody>
      </p:sp>
      <p:sp>
        <p:nvSpPr>
          <p:cNvPr id="6" name="Left Brace 5">
            <a:extLst>
              <a:ext uri="{FF2B5EF4-FFF2-40B4-BE49-F238E27FC236}">
                <a16:creationId xmlns="" xmlns:a16="http://schemas.microsoft.com/office/drawing/2014/main" id="{994A0237-CE85-4068-BE19-A38A151F02C0}"/>
              </a:ext>
            </a:extLst>
          </p:cNvPr>
          <p:cNvSpPr/>
          <p:nvPr/>
        </p:nvSpPr>
        <p:spPr>
          <a:xfrm>
            <a:off x="3041859" y="2257106"/>
            <a:ext cx="516193" cy="3458476"/>
          </a:xfrm>
          <a:prstGeom prst="leftBrace">
            <a:avLst>
              <a:gd name="adj1" fmla="val 8333"/>
              <a:gd name="adj2" fmla="val 511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a:extLst>
              <a:ext uri="{FF2B5EF4-FFF2-40B4-BE49-F238E27FC236}">
                <a16:creationId xmlns="" xmlns:a16="http://schemas.microsoft.com/office/drawing/2014/main" id="{89B02CBD-8BAB-4DEC-9FDA-7E9182B0E241}"/>
              </a:ext>
            </a:extLst>
          </p:cNvPr>
          <p:cNvSpPr/>
          <p:nvPr/>
        </p:nvSpPr>
        <p:spPr>
          <a:xfrm>
            <a:off x="228600" y="20538"/>
            <a:ext cx="8548515" cy="954107"/>
          </a:xfrm>
          <a:prstGeom prst="rect">
            <a:avLst/>
          </a:prstGeom>
        </p:spPr>
        <p:txBody>
          <a:bodyPr wrap="square">
            <a:spAutoFit/>
          </a:bodyPr>
          <a:lstStyle/>
          <a:p>
            <a:pPr algn="ctr"/>
            <a:r>
              <a:rPr lang="en-US" altLang="en-US" sz="2800" dirty="0">
                <a:solidFill>
                  <a:srgbClr val="FF0000"/>
                </a:solidFill>
                <a:latin typeface="Arial" panose="020B0604020202020204" pitchFamily="34" charset="0"/>
              </a:rPr>
              <a:t>Social Host, Loud Party Ordinance, Teen Party Ordinance, Party Patrol</a:t>
            </a:r>
          </a:p>
        </p:txBody>
      </p:sp>
    </p:spTree>
    <p:extLst>
      <p:ext uri="{BB962C8B-B14F-4D97-AF65-F5344CB8AC3E}">
        <p14:creationId xmlns:p14="http://schemas.microsoft.com/office/powerpoint/2010/main" val="143637852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61360" y="2639451"/>
            <a:ext cx="7702091" cy="3962399"/>
          </a:xfrm>
          <a:prstGeom prst="rect">
            <a:avLst/>
          </a:prstGeom>
        </p:spPr>
        <p:txBody>
          <a:bodyPr vert="horz" lIns="68580" tIns="34290" rIns="68580" bIns="34290" rtlCol="0" anchor="t" anchorCtr="0">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marL="457200" indent="-457200">
              <a:buFont typeface="Arial" panose="020B0604020202020204" pitchFamily="34" charset="0"/>
              <a:buChar char="•"/>
            </a:pPr>
            <a:r>
              <a:rPr lang="en-US" sz="2800" i="1" dirty="0">
                <a:solidFill>
                  <a:schemeClr val="tx1"/>
                </a:solidFill>
                <a:latin typeface="+mn-lt"/>
              </a:rPr>
              <a:t>Social Host Laws</a:t>
            </a:r>
          </a:p>
          <a:p>
            <a:pPr marL="457200" indent="-457200">
              <a:buFont typeface="Arial" panose="020B0604020202020204" pitchFamily="34" charset="0"/>
              <a:buChar char="•"/>
            </a:pPr>
            <a:r>
              <a:rPr lang="en-US" sz="2800" i="1" dirty="0">
                <a:solidFill>
                  <a:schemeClr val="tx1"/>
                </a:solidFill>
                <a:latin typeface="+mn-lt"/>
              </a:rPr>
              <a:t>Teen Party Ordinance</a:t>
            </a:r>
          </a:p>
          <a:p>
            <a:pPr marL="457200" indent="-457200">
              <a:buFont typeface="Arial" panose="020B0604020202020204" pitchFamily="34" charset="0"/>
              <a:buChar char="•"/>
            </a:pPr>
            <a:r>
              <a:rPr lang="en-US" sz="2800" i="1" dirty="0">
                <a:solidFill>
                  <a:schemeClr val="tx1"/>
                </a:solidFill>
                <a:latin typeface="+mn-lt"/>
              </a:rPr>
              <a:t>Noise ordinance</a:t>
            </a:r>
          </a:p>
          <a:p>
            <a:pPr marL="457200" indent="-457200">
              <a:buFont typeface="Arial" panose="020B0604020202020204" pitchFamily="34" charset="0"/>
              <a:buChar char="•"/>
            </a:pPr>
            <a:r>
              <a:rPr lang="en-US" sz="2800" i="1" dirty="0">
                <a:solidFill>
                  <a:schemeClr val="tx1"/>
                </a:solidFill>
                <a:latin typeface="+mn-lt"/>
              </a:rPr>
              <a:t>Unruly party ordinances</a:t>
            </a:r>
          </a:p>
          <a:p>
            <a:pPr marL="457200" indent="-457200">
              <a:buFont typeface="Arial" panose="020B0604020202020204" pitchFamily="34" charset="0"/>
              <a:buChar char="•"/>
            </a:pPr>
            <a:r>
              <a:rPr lang="en-US" sz="2800" dirty="0">
                <a:solidFill>
                  <a:schemeClr val="tx1"/>
                </a:solidFill>
                <a:latin typeface="+mn-lt"/>
              </a:rPr>
              <a:t>Parking enforcement</a:t>
            </a:r>
          </a:p>
          <a:p>
            <a:pPr marL="457200" indent="-457200">
              <a:buFont typeface="Arial" panose="020B0604020202020204" pitchFamily="34" charset="0"/>
              <a:buChar char="•"/>
            </a:pPr>
            <a:r>
              <a:rPr lang="en-US" sz="2800" dirty="0">
                <a:solidFill>
                  <a:schemeClr val="tx1"/>
                </a:solidFill>
                <a:latin typeface="+mn-lt"/>
              </a:rPr>
              <a:t>Curfew</a:t>
            </a:r>
          </a:p>
          <a:p>
            <a:pPr marL="457200" indent="-457200">
              <a:buFont typeface="Arial" panose="020B0604020202020204" pitchFamily="34" charset="0"/>
              <a:buChar char="•"/>
            </a:pPr>
            <a:r>
              <a:rPr lang="en-US" sz="2800" dirty="0">
                <a:solidFill>
                  <a:schemeClr val="tx1"/>
                </a:solidFill>
                <a:latin typeface="+mn-lt"/>
              </a:rPr>
              <a:t>Providing Alcohol to a Minor</a:t>
            </a:r>
          </a:p>
          <a:p>
            <a:pPr marL="457200" indent="-457200">
              <a:buFont typeface="Arial" panose="020B0604020202020204" pitchFamily="34" charset="0"/>
              <a:buChar char="•"/>
            </a:pPr>
            <a:r>
              <a:rPr lang="en-US" sz="2800" dirty="0">
                <a:solidFill>
                  <a:schemeClr val="tx1"/>
                </a:solidFill>
                <a:latin typeface="+mn-lt"/>
              </a:rPr>
              <a:t>Fire Safety Inspections</a:t>
            </a:r>
          </a:p>
          <a:p>
            <a:pPr marL="457200" indent="-457200">
              <a:buFont typeface="Arial" panose="020B0604020202020204" pitchFamily="34" charset="0"/>
              <a:buChar char="•"/>
            </a:pPr>
            <a:r>
              <a:rPr lang="en-US" sz="2800" dirty="0">
                <a:solidFill>
                  <a:schemeClr val="tx1"/>
                </a:solidFill>
                <a:latin typeface="+mn-lt"/>
              </a:rPr>
              <a:t>Minor in Possession</a:t>
            </a:r>
          </a:p>
          <a:p>
            <a:pPr marL="457200" indent="-457200">
              <a:buFont typeface="Arial" panose="020B0604020202020204" pitchFamily="34" charset="0"/>
              <a:buChar char="•"/>
            </a:pPr>
            <a:endParaRPr lang="en-US" sz="2800" dirty="0">
              <a:solidFill>
                <a:schemeClr val="tx1"/>
              </a:solidFill>
              <a:latin typeface="+mn-lt"/>
            </a:endParaRPr>
          </a:p>
        </p:txBody>
      </p:sp>
      <p:sp>
        <p:nvSpPr>
          <p:cNvPr id="7" name="Text Box 2"/>
          <p:cNvSpPr txBox="1">
            <a:spLocks noChangeArrowheads="1"/>
          </p:cNvSpPr>
          <p:nvPr/>
        </p:nvSpPr>
        <p:spPr bwMode="auto">
          <a:xfrm>
            <a:off x="152400" y="1189689"/>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3200" b="1" dirty="0">
                <a:latin typeface="Franklin Gothic Medium" panose="020B0603020102020204" pitchFamily="34" charset="0"/>
              </a:rPr>
              <a:t>Youth Parties with Alcohol in Homes</a:t>
            </a:r>
          </a:p>
        </p:txBody>
      </p:sp>
      <p:sp>
        <p:nvSpPr>
          <p:cNvPr id="6" name="Title 1"/>
          <p:cNvSpPr txBox="1">
            <a:spLocks/>
          </p:cNvSpPr>
          <p:nvPr/>
        </p:nvSpPr>
        <p:spPr>
          <a:xfrm>
            <a:off x="561360" y="1977509"/>
            <a:ext cx="8062812" cy="809426"/>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chemeClr val="tx1"/>
                </a:solidFill>
                <a:latin typeface="+mn-lt"/>
              </a:rPr>
              <a:t>Laws that can be used to address parties:</a:t>
            </a:r>
          </a:p>
        </p:txBody>
      </p:sp>
      <p:pic>
        <p:nvPicPr>
          <p:cNvPr id="2" name="Picture 1"/>
          <p:cNvPicPr>
            <a:picLocks noChangeAspect="1"/>
          </p:cNvPicPr>
          <p:nvPr/>
        </p:nvPicPr>
        <p:blipFill>
          <a:blip r:embed="rId2"/>
          <a:stretch>
            <a:fillRect/>
          </a:stretch>
        </p:blipFill>
        <p:spPr>
          <a:xfrm>
            <a:off x="6043812" y="3193025"/>
            <a:ext cx="2400000" cy="1800000"/>
          </a:xfrm>
          <a:prstGeom prst="rect">
            <a:avLst/>
          </a:prstGeom>
        </p:spPr>
      </p:pic>
      <p:sp>
        <p:nvSpPr>
          <p:cNvPr id="8" name="Subtitle 2">
            <a:extLst>
              <a:ext uri="{FF2B5EF4-FFF2-40B4-BE49-F238E27FC236}">
                <a16:creationId xmlns="" xmlns:a16="http://schemas.microsoft.com/office/drawing/2014/main" id="{85E40708-8A2F-4E35-9FC3-988C7289EB52}"/>
              </a:ext>
            </a:extLst>
          </p:cNvPr>
          <p:cNvSpPr txBox="1">
            <a:spLocks/>
          </p:cNvSpPr>
          <p:nvPr/>
        </p:nvSpPr>
        <p:spPr>
          <a:xfrm>
            <a:off x="0" y="142569"/>
            <a:ext cx="9144000" cy="685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4000" b="1" dirty="0">
                <a:solidFill>
                  <a:srgbClr val="FF0000"/>
                </a:solidFill>
              </a:rPr>
              <a:t>Comprehensive Strategies</a:t>
            </a:r>
            <a:endParaRPr lang="en-US" sz="4000" dirty="0">
              <a:solidFill>
                <a:srgbClr val="FF0000"/>
              </a:solidFill>
            </a:endParaRPr>
          </a:p>
        </p:txBody>
      </p:sp>
    </p:spTree>
    <p:extLst>
      <p:ext uri="{BB962C8B-B14F-4D97-AF65-F5344CB8AC3E}">
        <p14:creationId xmlns:p14="http://schemas.microsoft.com/office/powerpoint/2010/main" val="2952005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2452" y="1445708"/>
            <a:ext cx="8701548" cy="4401205"/>
          </a:xfrm>
          <a:prstGeom prst="rect">
            <a:avLst/>
          </a:prstGeom>
        </p:spPr>
        <p:txBody>
          <a:bodyPr wrap="square">
            <a:spAutoFit/>
          </a:bodyPr>
          <a:lstStyle/>
          <a:p>
            <a:pPr marR="0"/>
            <a:r>
              <a:rPr lang="en-US" sz="2800" dirty="0">
                <a:ea typeface="Calibri" panose="020F0502020204030204" pitchFamily="34" charset="0"/>
                <a:cs typeface="Calibri" panose="020F0502020204030204" pitchFamily="34" charset="0"/>
              </a:rPr>
              <a:t>Participants will be able to:</a:t>
            </a:r>
          </a:p>
          <a:p>
            <a:pPr marL="342900" marR="0" indent="-342900">
              <a:buFont typeface="Arial" panose="020B0604020202020204" pitchFamily="34" charset="0"/>
              <a:buChar char="•"/>
            </a:pPr>
            <a:r>
              <a:rPr lang="en-US" sz="2800" dirty="0">
                <a:ea typeface="Calibri" panose="020F0502020204030204" pitchFamily="34" charset="0"/>
                <a:cs typeface="Calibri" panose="020F0502020204030204" pitchFamily="34" charset="0"/>
              </a:rPr>
              <a:t>Check in with other Grantees on progress related to Strategic Planning, Implementation and Capacity Building </a:t>
            </a:r>
          </a:p>
          <a:p>
            <a:pPr marL="342900" marR="0" indent="-342900">
              <a:buFont typeface="Arial" panose="020B0604020202020204" pitchFamily="34" charset="0"/>
              <a:buChar char="•"/>
            </a:pPr>
            <a:r>
              <a:rPr lang="en-US" sz="2800" dirty="0">
                <a:ea typeface="Calibri" panose="020F0502020204030204" pitchFamily="34" charset="0"/>
                <a:cs typeface="Calibri" panose="020F0502020204030204" pitchFamily="34" charset="0"/>
              </a:rPr>
              <a:t>Enhance the implementation of their Strategic Plans</a:t>
            </a:r>
          </a:p>
          <a:p>
            <a:pPr marL="342900" marR="0" indent="-342900">
              <a:buFont typeface="Arial" panose="020B0604020202020204" pitchFamily="34" charset="0"/>
              <a:buChar char="•"/>
            </a:pPr>
            <a:r>
              <a:rPr lang="en-US" sz="2800" dirty="0">
                <a:ea typeface="Calibri" panose="020F0502020204030204" pitchFamily="34" charset="0"/>
                <a:cs typeface="Calibri" panose="020F0502020204030204" pitchFamily="34" charset="0"/>
              </a:rPr>
              <a:t>Work on their Evaluation </a:t>
            </a:r>
          </a:p>
          <a:p>
            <a:pPr marL="342900" marR="0" indent="-342900">
              <a:buFont typeface="Arial" panose="020B0604020202020204" pitchFamily="34" charset="0"/>
              <a:buChar char="•"/>
            </a:pPr>
            <a:r>
              <a:rPr lang="en-US" sz="2800" dirty="0">
                <a:ea typeface="Calibri" panose="020F0502020204030204" pitchFamily="34" charset="0"/>
                <a:cs typeface="Calibri" panose="020F0502020204030204" pitchFamily="34" charset="0"/>
              </a:rPr>
              <a:t>Hear updates from the State</a:t>
            </a:r>
          </a:p>
          <a:p>
            <a:pPr marL="342900" marR="0" indent="-342900">
              <a:buFont typeface="Arial" panose="020B0604020202020204" pitchFamily="34" charset="0"/>
              <a:buChar char="•"/>
            </a:pPr>
            <a:r>
              <a:rPr lang="en-US" sz="2800" dirty="0">
                <a:ea typeface="Calibri" panose="020F0502020204030204" pitchFamily="34" charset="0"/>
                <a:cs typeface="Calibri" panose="020F0502020204030204" pitchFamily="34" charset="0"/>
              </a:rPr>
              <a:t>Network with other North Dakota Coalitions</a:t>
            </a:r>
          </a:p>
          <a:p>
            <a:pPr marL="342900" marR="0" indent="-342900">
              <a:buFont typeface="Arial" panose="020B0604020202020204" pitchFamily="34" charset="0"/>
              <a:buChar char="•"/>
            </a:pPr>
            <a:r>
              <a:rPr lang="en-US" sz="2800" dirty="0">
                <a:ea typeface="Calibri" panose="020F0502020204030204" pitchFamily="34" charset="0"/>
                <a:cs typeface="Calibri" panose="020F0502020204030204" pitchFamily="34" charset="0"/>
              </a:rPr>
              <a:t>Obtain additional technical assistance</a:t>
            </a:r>
          </a:p>
          <a:p>
            <a:pPr marL="342900" marR="0" indent="-342900">
              <a:buFont typeface="Arial" panose="020B0604020202020204" pitchFamily="34" charset="0"/>
              <a:buChar char="•"/>
            </a:pPr>
            <a:endParaRPr lang="en-US" sz="2800" dirty="0">
              <a:ea typeface="Calibri" panose="020F0502020204030204" pitchFamily="34" charset="0"/>
              <a:cs typeface="Times New Roman" panose="02020603050405020304" pitchFamily="18" charset="0"/>
            </a:endParaRPr>
          </a:p>
        </p:txBody>
      </p:sp>
      <p:sp>
        <p:nvSpPr>
          <p:cNvPr id="6" name="Subtitle 2"/>
          <p:cNvSpPr>
            <a:spLocks noGrp="1"/>
          </p:cNvSpPr>
          <p:nvPr>
            <p:ph type="subTitle" idx="4294967295"/>
          </p:nvPr>
        </p:nvSpPr>
        <p:spPr>
          <a:xfrm>
            <a:off x="0" y="245805"/>
            <a:ext cx="9144000" cy="685800"/>
          </a:xfrm>
          <a:prstGeom prst="rect">
            <a:avLst/>
          </a:prstGeom>
        </p:spPr>
        <p:txBody>
          <a:bodyPr>
            <a:noAutofit/>
          </a:bodyPr>
          <a:lstStyle/>
          <a:p>
            <a:pPr algn="ctr">
              <a:buNone/>
            </a:pPr>
            <a:r>
              <a:rPr lang="en-US" sz="4400" b="1" dirty="0"/>
              <a:t>Training Objectives</a:t>
            </a:r>
            <a:endParaRPr lang="en-US" sz="4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00119" y="134791"/>
            <a:ext cx="1383143" cy="131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40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98207" y="1938074"/>
            <a:ext cx="6192479" cy="3962399"/>
          </a:xfrm>
          <a:prstGeom prst="rect">
            <a:avLst/>
          </a:prstGeom>
        </p:spPr>
        <p:txBody>
          <a:bodyPr vert="horz" lIns="68580" tIns="34290" rIns="68580" bIns="34290" rtlCol="0" anchor="t" anchorCtr="0">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2800" b="1" dirty="0">
                <a:solidFill>
                  <a:schemeClr val="tx1"/>
                </a:solidFill>
                <a:latin typeface="+mn-lt"/>
              </a:rPr>
              <a:t>Social Host Laws</a:t>
            </a:r>
          </a:p>
          <a:p>
            <a:endParaRPr lang="en-US" sz="2800" b="1" dirty="0">
              <a:solidFill>
                <a:schemeClr val="tx1"/>
              </a:solidFill>
              <a:latin typeface="+mn-lt"/>
            </a:endParaRPr>
          </a:p>
          <a:p>
            <a:pPr marL="457200" indent="-457200">
              <a:buFont typeface="Arial" panose="020B0604020202020204" pitchFamily="34" charset="0"/>
              <a:buChar char="•"/>
            </a:pPr>
            <a:r>
              <a:rPr lang="en-US" sz="2800" dirty="0">
                <a:solidFill>
                  <a:schemeClr val="tx1"/>
                </a:solidFill>
                <a:latin typeface="+mn-lt"/>
              </a:rPr>
              <a:t>Social Host Laws Social host address serving alcohol to intoxicated persons and underage consumption </a:t>
            </a:r>
          </a:p>
          <a:p>
            <a:pPr marL="457200" indent="-457200">
              <a:buFont typeface="Arial" panose="020B0604020202020204" pitchFamily="34" charset="0"/>
              <a:buChar char="•"/>
            </a:pPr>
            <a:endParaRPr lang="en-US" sz="2800" dirty="0">
              <a:solidFill>
                <a:schemeClr val="tx1"/>
              </a:solidFill>
              <a:latin typeface="+mn-lt"/>
            </a:endParaRPr>
          </a:p>
          <a:p>
            <a:pPr marL="457200" indent="-457200">
              <a:buFont typeface="Arial" panose="020B0604020202020204" pitchFamily="34" charset="0"/>
              <a:buChar char="•"/>
            </a:pPr>
            <a:r>
              <a:rPr lang="en-US" sz="2800" dirty="0">
                <a:solidFill>
                  <a:schemeClr val="tx1"/>
                </a:solidFill>
                <a:latin typeface="+mn-lt"/>
              </a:rPr>
              <a:t>Host must have actual knowledge of the occurrence and apply only to a person who is present and in control of the location at the time underage consumption occurs.</a:t>
            </a:r>
          </a:p>
        </p:txBody>
      </p:sp>
      <p:sp>
        <p:nvSpPr>
          <p:cNvPr id="7" name="Text Box 2"/>
          <p:cNvSpPr txBox="1">
            <a:spLocks noChangeArrowheads="1"/>
          </p:cNvSpPr>
          <p:nvPr/>
        </p:nvSpPr>
        <p:spPr bwMode="auto">
          <a:xfrm>
            <a:off x="152400" y="1090834"/>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3200" b="1" dirty="0">
                <a:latin typeface="Franklin Gothic Medium" panose="020B0603020102020204" pitchFamily="34" charset="0"/>
              </a:rPr>
              <a:t>Youth Parties with Alcohol in Homes</a:t>
            </a:r>
          </a:p>
        </p:txBody>
      </p:sp>
      <p:pic>
        <p:nvPicPr>
          <p:cNvPr id="4" name="Picture 3"/>
          <p:cNvPicPr>
            <a:picLocks noChangeAspect="1"/>
          </p:cNvPicPr>
          <p:nvPr/>
        </p:nvPicPr>
        <p:blipFill>
          <a:blip r:embed="rId2"/>
          <a:stretch>
            <a:fillRect/>
          </a:stretch>
        </p:blipFill>
        <p:spPr>
          <a:xfrm>
            <a:off x="6936658" y="2555562"/>
            <a:ext cx="1978742" cy="2735015"/>
          </a:xfrm>
          <a:prstGeom prst="rect">
            <a:avLst/>
          </a:prstGeom>
        </p:spPr>
      </p:pic>
      <p:sp>
        <p:nvSpPr>
          <p:cNvPr id="6" name="Subtitle 2">
            <a:extLst>
              <a:ext uri="{FF2B5EF4-FFF2-40B4-BE49-F238E27FC236}">
                <a16:creationId xmlns="" xmlns:a16="http://schemas.microsoft.com/office/drawing/2014/main" id="{4968657C-9974-4258-AE4E-2EEE05422E5F}"/>
              </a:ext>
            </a:extLst>
          </p:cNvPr>
          <p:cNvSpPr txBox="1">
            <a:spLocks/>
          </p:cNvSpPr>
          <p:nvPr/>
        </p:nvSpPr>
        <p:spPr>
          <a:xfrm>
            <a:off x="0" y="142569"/>
            <a:ext cx="9144000" cy="685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4000" b="1" dirty="0">
                <a:solidFill>
                  <a:srgbClr val="FF0000"/>
                </a:solidFill>
              </a:rPr>
              <a:t>Comprehensive Strategies</a:t>
            </a:r>
            <a:endParaRPr lang="en-US" sz="4000" dirty="0">
              <a:solidFill>
                <a:srgbClr val="FF0000"/>
              </a:solidFill>
            </a:endParaRPr>
          </a:p>
        </p:txBody>
      </p:sp>
    </p:spTree>
    <p:extLst>
      <p:ext uri="{BB962C8B-B14F-4D97-AF65-F5344CB8AC3E}">
        <p14:creationId xmlns:p14="http://schemas.microsoft.com/office/powerpoint/2010/main" val="2713442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589158" y="1873791"/>
            <a:ext cx="8230377"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9163">
              <a:tabLst>
                <a:tab pos="461963" algn="l"/>
                <a:tab pos="5029200" algn="l"/>
                <a:tab pos="5491163" algn="l"/>
              </a:tabLst>
              <a:defRPr sz="2000">
                <a:solidFill>
                  <a:schemeClr val="tx1"/>
                </a:solidFill>
                <a:latin typeface="Franklin Gothic Demi" panose="020B0703020102020204" pitchFamily="34" charset="0"/>
              </a:defRPr>
            </a:lvl1pPr>
            <a:lvl2pPr marL="742950" indent="-285750" defTabSz="919163">
              <a:tabLst>
                <a:tab pos="461963" algn="l"/>
                <a:tab pos="5029200" algn="l"/>
                <a:tab pos="5491163" algn="l"/>
              </a:tabLst>
              <a:defRPr sz="2000">
                <a:solidFill>
                  <a:schemeClr val="tx1"/>
                </a:solidFill>
                <a:latin typeface="Franklin Gothic Demi" panose="020B0703020102020204" pitchFamily="34" charset="0"/>
              </a:defRPr>
            </a:lvl2pPr>
            <a:lvl3pPr marL="1143000" indent="-228600" defTabSz="919163">
              <a:tabLst>
                <a:tab pos="461963" algn="l"/>
                <a:tab pos="5029200" algn="l"/>
                <a:tab pos="5491163" algn="l"/>
              </a:tabLst>
              <a:defRPr sz="2000">
                <a:solidFill>
                  <a:schemeClr val="tx1"/>
                </a:solidFill>
                <a:latin typeface="Franklin Gothic Demi" panose="020B0703020102020204" pitchFamily="34" charset="0"/>
              </a:defRPr>
            </a:lvl3pPr>
            <a:lvl4pPr marL="1600200" indent="-228600" defTabSz="919163">
              <a:tabLst>
                <a:tab pos="461963" algn="l"/>
                <a:tab pos="5029200" algn="l"/>
                <a:tab pos="5491163" algn="l"/>
              </a:tabLst>
              <a:defRPr sz="2000">
                <a:solidFill>
                  <a:schemeClr val="tx1"/>
                </a:solidFill>
                <a:latin typeface="Franklin Gothic Demi" panose="020B0703020102020204" pitchFamily="34" charset="0"/>
              </a:defRPr>
            </a:lvl4pPr>
            <a:lvl5pPr marL="2057400" indent="-228600" defTabSz="919163">
              <a:tabLst>
                <a:tab pos="461963" algn="l"/>
                <a:tab pos="5029200" algn="l"/>
                <a:tab pos="5491163" algn="l"/>
              </a:tabLst>
              <a:defRPr sz="2000">
                <a:solidFill>
                  <a:schemeClr val="tx1"/>
                </a:solidFill>
                <a:latin typeface="Franklin Gothic Demi" panose="020B0703020102020204" pitchFamily="34" charset="0"/>
              </a:defRPr>
            </a:lvl5pPr>
            <a:lvl6pPr marL="2514600" indent="-228600" defTabSz="919163" eaLnBrk="0" fontAlgn="base" hangingPunct="0">
              <a:spcBef>
                <a:spcPct val="0"/>
              </a:spcBef>
              <a:spcAft>
                <a:spcPct val="0"/>
              </a:spcAft>
              <a:tabLst>
                <a:tab pos="461963" algn="l"/>
                <a:tab pos="5029200" algn="l"/>
                <a:tab pos="5491163" algn="l"/>
              </a:tabLst>
              <a:defRPr sz="2000">
                <a:solidFill>
                  <a:schemeClr val="tx1"/>
                </a:solidFill>
                <a:latin typeface="Franklin Gothic Demi" panose="020B0703020102020204" pitchFamily="34" charset="0"/>
              </a:defRPr>
            </a:lvl6pPr>
            <a:lvl7pPr marL="2971800" indent="-228600" defTabSz="919163" eaLnBrk="0" fontAlgn="base" hangingPunct="0">
              <a:spcBef>
                <a:spcPct val="0"/>
              </a:spcBef>
              <a:spcAft>
                <a:spcPct val="0"/>
              </a:spcAft>
              <a:tabLst>
                <a:tab pos="461963" algn="l"/>
                <a:tab pos="5029200" algn="l"/>
                <a:tab pos="5491163" algn="l"/>
              </a:tabLst>
              <a:defRPr sz="2000">
                <a:solidFill>
                  <a:schemeClr val="tx1"/>
                </a:solidFill>
                <a:latin typeface="Franklin Gothic Demi" panose="020B0703020102020204" pitchFamily="34" charset="0"/>
              </a:defRPr>
            </a:lvl7pPr>
            <a:lvl8pPr marL="3429000" indent="-228600" defTabSz="919163" eaLnBrk="0" fontAlgn="base" hangingPunct="0">
              <a:spcBef>
                <a:spcPct val="0"/>
              </a:spcBef>
              <a:spcAft>
                <a:spcPct val="0"/>
              </a:spcAft>
              <a:tabLst>
                <a:tab pos="461963" algn="l"/>
                <a:tab pos="5029200" algn="l"/>
                <a:tab pos="5491163" algn="l"/>
              </a:tabLst>
              <a:defRPr sz="2000">
                <a:solidFill>
                  <a:schemeClr val="tx1"/>
                </a:solidFill>
                <a:latin typeface="Franklin Gothic Demi" panose="020B0703020102020204" pitchFamily="34" charset="0"/>
              </a:defRPr>
            </a:lvl8pPr>
            <a:lvl9pPr marL="3886200" indent="-228600" defTabSz="919163" eaLnBrk="0" fontAlgn="base" hangingPunct="0">
              <a:spcBef>
                <a:spcPct val="0"/>
              </a:spcBef>
              <a:spcAft>
                <a:spcPct val="0"/>
              </a:spcAft>
              <a:tabLst>
                <a:tab pos="461963" algn="l"/>
                <a:tab pos="5029200" algn="l"/>
                <a:tab pos="5491163" algn="l"/>
              </a:tabLst>
              <a:defRPr sz="2000">
                <a:solidFill>
                  <a:schemeClr val="tx1"/>
                </a:solidFill>
                <a:latin typeface="Franklin Gothic Demi" panose="020B0703020102020204" pitchFamily="34" charset="0"/>
              </a:defRPr>
            </a:lvl9pPr>
          </a:lstStyle>
          <a:p>
            <a:pPr algn="ctr">
              <a:spcBef>
                <a:spcPct val="50000"/>
              </a:spcBef>
            </a:pPr>
            <a:r>
              <a:rPr lang="en-US" sz="2800" b="1" dirty="0">
                <a:latin typeface="+mn-lt"/>
              </a:rPr>
              <a:t>Teen Party Ordinance</a:t>
            </a:r>
          </a:p>
          <a:p>
            <a:pPr marL="457200" indent="-457200">
              <a:spcBef>
                <a:spcPct val="50000"/>
              </a:spcBef>
              <a:buFont typeface="Arial" panose="020B0604020202020204" pitchFamily="34" charset="0"/>
              <a:buChar char="•"/>
            </a:pPr>
            <a:r>
              <a:rPr lang="en-US" sz="2800" dirty="0">
                <a:latin typeface="+mn-lt"/>
              </a:rPr>
              <a:t>The purpose of a teen party ordinance is to discourage underage drinking parties by creating </a:t>
            </a:r>
            <a:r>
              <a:rPr lang="en-US" sz="2800" b="1" u="sng" dirty="0">
                <a:latin typeface="+mn-lt"/>
              </a:rPr>
              <a:t>legal means to sanction the host and party attendees</a:t>
            </a:r>
            <a:r>
              <a:rPr lang="en-US" sz="2800" dirty="0">
                <a:latin typeface="+mn-lt"/>
              </a:rPr>
              <a:t>, reducing the incidence and likelihood of underage drinking and off-premise alcohol-sales.</a:t>
            </a:r>
          </a:p>
        </p:txBody>
      </p:sp>
      <p:sp>
        <p:nvSpPr>
          <p:cNvPr id="5" name="Text Box 2">
            <a:extLst>
              <a:ext uri="{FF2B5EF4-FFF2-40B4-BE49-F238E27FC236}">
                <a16:creationId xmlns="" xmlns:a16="http://schemas.microsoft.com/office/drawing/2014/main" id="{D021B577-7015-4366-AF5E-DA4045DE0317}"/>
              </a:ext>
            </a:extLst>
          </p:cNvPr>
          <p:cNvSpPr txBox="1">
            <a:spLocks noChangeArrowheads="1"/>
          </p:cNvSpPr>
          <p:nvPr/>
        </p:nvSpPr>
        <p:spPr bwMode="auto">
          <a:xfrm>
            <a:off x="48322" y="1169305"/>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3200" b="1" dirty="0">
                <a:latin typeface="Franklin Gothic Medium" panose="020B0603020102020204" pitchFamily="34" charset="0"/>
              </a:rPr>
              <a:t>Youth Parties with Alcohol in Homes</a:t>
            </a:r>
          </a:p>
        </p:txBody>
      </p:sp>
      <p:sp>
        <p:nvSpPr>
          <p:cNvPr id="6" name="Subtitle 2">
            <a:extLst>
              <a:ext uri="{FF2B5EF4-FFF2-40B4-BE49-F238E27FC236}">
                <a16:creationId xmlns="" xmlns:a16="http://schemas.microsoft.com/office/drawing/2014/main" id="{BA566F42-80C5-40C4-878E-B0D2079707DF}"/>
              </a:ext>
            </a:extLst>
          </p:cNvPr>
          <p:cNvSpPr txBox="1">
            <a:spLocks/>
          </p:cNvSpPr>
          <p:nvPr/>
        </p:nvSpPr>
        <p:spPr>
          <a:xfrm>
            <a:off x="0" y="142569"/>
            <a:ext cx="9144000" cy="685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4000" b="1" dirty="0">
                <a:solidFill>
                  <a:srgbClr val="FF0000"/>
                </a:solidFill>
              </a:rPr>
              <a:t>Comprehensive Strategies</a:t>
            </a:r>
            <a:endParaRPr lang="en-US" sz="4000" dirty="0">
              <a:solidFill>
                <a:srgbClr val="FF0000"/>
              </a:solidFill>
            </a:endParaRPr>
          </a:p>
        </p:txBody>
      </p:sp>
      <p:pic>
        <p:nvPicPr>
          <p:cNvPr id="3" name="Picture 2">
            <a:extLst>
              <a:ext uri="{FF2B5EF4-FFF2-40B4-BE49-F238E27FC236}">
                <a16:creationId xmlns="" xmlns:a16="http://schemas.microsoft.com/office/drawing/2014/main" id="{A39FA735-65C7-4F88-9A92-A92E809E68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456" y="4886603"/>
            <a:ext cx="1135303" cy="1443374"/>
          </a:xfrm>
          <a:prstGeom prst="rect">
            <a:avLst/>
          </a:prstGeom>
        </p:spPr>
      </p:pic>
    </p:spTree>
    <p:extLst>
      <p:ext uri="{BB962C8B-B14F-4D97-AF65-F5344CB8AC3E}">
        <p14:creationId xmlns:p14="http://schemas.microsoft.com/office/powerpoint/2010/main" val="140291586"/>
      </p:ext>
    </p:extLst>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48322" y="1169305"/>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3200" b="1" dirty="0">
                <a:latin typeface="Franklin Gothic Medium" panose="020B0603020102020204" pitchFamily="34" charset="0"/>
              </a:rPr>
              <a:t>Youth Parties with Alcohol in Homes</a:t>
            </a:r>
          </a:p>
        </p:txBody>
      </p:sp>
      <p:sp>
        <p:nvSpPr>
          <p:cNvPr id="6" name="Title 1"/>
          <p:cNvSpPr txBox="1">
            <a:spLocks/>
          </p:cNvSpPr>
          <p:nvPr/>
        </p:nvSpPr>
        <p:spPr>
          <a:xfrm>
            <a:off x="540594" y="1946246"/>
            <a:ext cx="8062812" cy="852262"/>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800" b="1" dirty="0">
                <a:solidFill>
                  <a:schemeClr val="tx1"/>
                </a:solidFill>
                <a:latin typeface="+mn-lt"/>
              </a:rPr>
              <a:t>Unruly Party Ordinance / Noise Ordinance</a:t>
            </a:r>
            <a:endParaRPr lang="en-US" sz="2800" dirty="0">
              <a:solidFill>
                <a:schemeClr val="tx1"/>
              </a:solidFill>
              <a:latin typeface="+mn-lt"/>
            </a:endParaRPr>
          </a:p>
        </p:txBody>
      </p:sp>
      <p:pic>
        <p:nvPicPr>
          <p:cNvPr id="2" name="Picture 1"/>
          <p:cNvPicPr>
            <a:picLocks noChangeAspect="1"/>
          </p:cNvPicPr>
          <p:nvPr/>
        </p:nvPicPr>
        <p:blipFill rotWithShape="1">
          <a:blip r:embed="rId2"/>
          <a:srcRect r="19167" b="14113"/>
          <a:stretch/>
        </p:blipFill>
        <p:spPr>
          <a:xfrm>
            <a:off x="0" y="2459732"/>
            <a:ext cx="8423128" cy="3854247"/>
          </a:xfrm>
          <a:prstGeom prst="rect">
            <a:avLst/>
          </a:prstGeom>
        </p:spPr>
      </p:pic>
      <p:pic>
        <p:nvPicPr>
          <p:cNvPr id="3" name="Picture 2"/>
          <p:cNvPicPr>
            <a:picLocks noChangeAspect="1"/>
          </p:cNvPicPr>
          <p:nvPr/>
        </p:nvPicPr>
        <p:blipFill rotWithShape="1">
          <a:blip r:embed="rId3"/>
          <a:srcRect l="32806" t="46254"/>
          <a:stretch/>
        </p:blipFill>
        <p:spPr>
          <a:xfrm>
            <a:off x="1736618" y="2643622"/>
            <a:ext cx="7407382" cy="3670357"/>
          </a:xfrm>
          <a:prstGeom prst="rect">
            <a:avLst/>
          </a:prstGeom>
        </p:spPr>
      </p:pic>
      <p:sp>
        <p:nvSpPr>
          <p:cNvPr id="8" name="Subtitle 2">
            <a:extLst>
              <a:ext uri="{FF2B5EF4-FFF2-40B4-BE49-F238E27FC236}">
                <a16:creationId xmlns="" xmlns:a16="http://schemas.microsoft.com/office/drawing/2014/main" id="{8493354B-E49D-4964-BD2B-5A7EFE62BF96}"/>
              </a:ext>
            </a:extLst>
          </p:cNvPr>
          <p:cNvSpPr txBox="1">
            <a:spLocks/>
          </p:cNvSpPr>
          <p:nvPr/>
        </p:nvSpPr>
        <p:spPr>
          <a:xfrm>
            <a:off x="0" y="142569"/>
            <a:ext cx="9144000" cy="685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4000" b="1" dirty="0">
                <a:solidFill>
                  <a:srgbClr val="FF0000"/>
                </a:solidFill>
              </a:rPr>
              <a:t>Comprehensive Strategies</a:t>
            </a:r>
            <a:endParaRPr lang="en-US" sz="4000" dirty="0">
              <a:solidFill>
                <a:srgbClr val="FF0000"/>
              </a:solidFill>
            </a:endParaRPr>
          </a:p>
        </p:txBody>
      </p:sp>
    </p:spTree>
    <p:extLst>
      <p:ext uri="{BB962C8B-B14F-4D97-AF65-F5344CB8AC3E}">
        <p14:creationId xmlns:p14="http://schemas.microsoft.com/office/powerpoint/2010/main" val="338437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4825" y="1802673"/>
            <a:ext cx="8062812" cy="766039"/>
          </a:xfrm>
          <a:prstGeom prst="rect">
            <a:avLst/>
          </a:prstGeom>
        </p:spPr>
        <p:txBody>
          <a:bodyPr>
            <a:normAutofit/>
          </a:bodyPr>
          <a:lstStyle/>
          <a:p>
            <a:pPr algn="ctr"/>
            <a:r>
              <a:rPr lang="en-US" sz="2800" b="1" dirty="0">
                <a:latin typeface="+mn-lt"/>
              </a:rPr>
              <a:t>Which Ordinance is Best for Your Community?</a:t>
            </a:r>
            <a:endParaRPr lang="en-US" sz="2800" b="1" dirty="0">
              <a:solidFill>
                <a:schemeClr val="tx1"/>
              </a:solidFill>
              <a:latin typeface="+mn-lt"/>
            </a:endParaRPr>
          </a:p>
        </p:txBody>
      </p:sp>
      <p:sp>
        <p:nvSpPr>
          <p:cNvPr id="5" name="Title 1"/>
          <p:cNvSpPr txBox="1">
            <a:spLocks/>
          </p:cNvSpPr>
          <p:nvPr/>
        </p:nvSpPr>
        <p:spPr>
          <a:xfrm>
            <a:off x="504825" y="2387448"/>
            <a:ext cx="8286750" cy="2588342"/>
          </a:xfrm>
          <a:prstGeom prst="rect">
            <a:avLst/>
          </a:prstGeom>
        </p:spPr>
        <p:txBody>
          <a:bodyPr vert="horz" lIns="68580" tIns="34290" rIns="68580" bIns="34290" rtlCol="0" anchor="t" anchorCtr="0">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marL="457200" indent="-457200">
              <a:lnSpc>
                <a:spcPct val="100000"/>
              </a:lnSpc>
              <a:spcBef>
                <a:spcPts val="1800"/>
              </a:spcBef>
              <a:buFont typeface="Arial" panose="020B0604020202020204" pitchFamily="34" charset="0"/>
              <a:buChar char="•"/>
            </a:pPr>
            <a:r>
              <a:rPr lang="en-US" sz="2800" dirty="0">
                <a:solidFill>
                  <a:schemeClr val="tx1"/>
                </a:solidFill>
                <a:latin typeface="+mn-lt"/>
              </a:rPr>
              <a:t>What existing laws are already in place?</a:t>
            </a:r>
          </a:p>
          <a:p>
            <a:pPr marL="457200" indent="-457200">
              <a:lnSpc>
                <a:spcPct val="100000"/>
              </a:lnSpc>
              <a:spcBef>
                <a:spcPts val="1800"/>
              </a:spcBef>
              <a:buFont typeface="Arial" panose="020B0604020202020204" pitchFamily="34" charset="0"/>
              <a:buChar char="•"/>
            </a:pPr>
            <a:r>
              <a:rPr lang="en-US" sz="2800" dirty="0">
                <a:solidFill>
                  <a:schemeClr val="tx1"/>
                </a:solidFill>
                <a:latin typeface="+mn-lt"/>
              </a:rPr>
              <a:t>Do we need a new ordinance or better enforcement of an existing ordinance?</a:t>
            </a:r>
          </a:p>
          <a:p>
            <a:pPr marL="457200" indent="-457200">
              <a:lnSpc>
                <a:spcPct val="100000"/>
              </a:lnSpc>
              <a:spcBef>
                <a:spcPts val="1800"/>
              </a:spcBef>
              <a:buFont typeface="Arial" panose="020B0604020202020204" pitchFamily="34" charset="0"/>
              <a:buChar char="•"/>
            </a:pPr>
            <a:r>
              <a:rPr lang="en-US" sz="2800" dirty="0">
                <a:solidFill>
                  <a:schemeClr val="tx1"/>
                </a:solidFill>
                <a:latin typeface="+mn-lt"/>
              </a:rPr>
              <a:t>What does law enforcement say about their ability enforcement of existing and/or new laws?</a:t>
            </a:r>
          </a:p>
          <a:p>
            <a:pPr marL="457200" indent="-457200">
              <a:lnSpc>
                <a:spcPct val="100000"/>
              </a:lnSpc>
              <a:spcBef>
                <a:spcPts val="1800"/>
              </a:spcBef>
              <a:buFont typeface="Arial" panose="020B0604020202020204" pitchFamily="34" charset="0"/>
              <a:buChar char="•"/>
            </a:pPr>
            <a:r>
              <a:rPr lang="en-US" sz="2800" dirty="0">
                <a:solidFill>
                  <a:schemeClr val="tx1"/>
                </a:solidFill>
                <a:latin typeface="+mn-lt"/>
              </a:rPr>
              <a:t>What is the political will to address the problem through a new ordinance?</a:t>
            </a:r>
          </a:p>
        </p:txBody>
      </p:sp>
      <p:sp>
        <p:nvSpPr>
          <p:cNvPr id="7" name="Text Box 2"/>
          <p:cNvSpPr txBox="1">
            <a:spLocks noChangeArrowheads="1"/>
          </p:cNvSpPr>
          <p:nvPr/>
        </p:nvSpPr>
        <p:spPr bwMode="auto">
          <a:xfrm>
            <a:off x="285136" y="1217898"/>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3200" b="1" dirty="0">
                <a:latin typeface="Franklin Gothic Medium" panose="020B0603020102020204" pitchFamily="34" charset="0"/>
              </a:rPr>
              <a:t>Youth Parties with Alcohol in Homes</a:t>
            </a:r>
          </a:p>
        </p:txBody>
      </p:sp>
      <p:sp>
        <p:nvSpPr>
          <p:cNvPr id="6" name="Subtitle 2">
            <a:extLst>
              <a:ext uri="{FF2B5EF4-FFF2-40B4-BE49-F238E27FC236}">
                <a16:creationId xmlns="" xmlns:a16="http://schemas.microsoft.com/office/drawing/2014/main" id="{9F2BBA95-BB99-4269-A9C6-3CFE4C5E3BAF}"/>
              </a:ext>
            </a:extLst>
          </p:cNvPr>
          <p:cNvSpPr txBox="1">
            <a:spLocks/>
          </p:cNvSpPr>
          <p:nvPr/>
        </p:nvSpPr>
        <p:spPr>
          <a:xfrm>
            <a:off x="0" y="142569"/>
            <a:ext cx="9144000" cy="685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4000" b="1" dirty="0">
                <a:solidFill>
                  <a:srgbClr val="FF0000"/>
                </a:solidFill>
              </a:rPr>
              <a:t>Comprehensive Strategies</a:t>
            </a:r>
            <a:endParaRPr lang="en-US" sz="4000" dirty="0">
              <a:solidFill>
                <a:srgbClr val="FF0000"/>
              </a:solidFill>
            </a:endParaRPr>
          </a:p>
        </p:txBody>
      </p:sp>
    </p:spTree>
    <p:extLst>
      <p:ext uri="{BB962C8B-B14F-4D97-AF65-F5344CB8AC3E}">
        <p14:creationId xmlns:p14="http://schemas.microsoft.com/office/powerpoint/2010/main" val="2949753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0" y="1129711"/>
            <a:ext cx="887730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175">
              <a:defRPr sz="2000">
                <a:solidFill>
                  <a:schemeClr val="tx1"/>
                </a:solidFill>
                <a:latin typeface="Franklin Gothic Demi" panose="020B0703020102020204" pitchFamily="34" charset="0"/>
              </a:defRPr>
            </a:lvl1pPr>
            <a:lvl2pPr marL="574675" indent="-45720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algn="ctr"/>
            <a:r>
              <a:rPr lang="en-US" altLang="en-US" sz="2800" b="1" dirty="0">
                <a:latin typeface="Franklin Gothic Medium" panose="020B0603020102020204" pitchFamily="34" charset="0"/>
              </a:rPr>
              <a:t>Youth Parties with Alcohol in Homes - Examples</a:t>
            </a:r>
          </a:p>
          <a:p>
            <a:pPr lvl="1" eaLnBrk="1" hangingPunct="1">
              <a:spcBef>
                <a:spcPts val="1800"/>
              </a:spcBef>
            </a:pPr>
            <a:endParaRPr lang="en-US" altLang="en-US" sz="1800" dirty="0">
              <a:solidFill>
                <a:srgbClr val="965918"/>
              </a:solidFill>
              <a:latin typeface="Franklin Gothic Medium" panose="020B0603020102020204" pitchFamily="34" charset="0"/>
            </a:endParaRPr>
          </a:p>
          <a:p>
            <a:pPr lvl="1" eaLnBrk="1" hangingPunct="1">
              <a:spcBef>
                <a:spcPts val="1800"/>
              </a:spcBef>
            </a:pPr>
            <a:r>
              <a:rPr lang="en-US" altLang="en-US" sz="1800" dirty="0">
                <a:solidFill>
                  <a:srgbClr val="965918"/>
                </a:solidFill>
                <a:latin typeface="Franklin Gothic Medium" panose="020B0603020102020204" pitchFamily="34" charset="0"/>
              </a:rPr>
              <a:t>1.  Provide</a:t>
            </a:r>
            <a:r>
              <a:rPr lang="en-US" altLang="en-US" sz="1800" dirty="0">
                <a:latin typeface="Franklin Gothic Medium" panose="020B0603020102020204" pitchFamily="34" charset="0"/>
              </a:rPr>
              <a:t> information</a:t>
            </a:r>
          </a:p>
          <a:p>
            <a:pPr lvl="1" eaLnBrk="1" hangingPunct="1">
              <a:spcBef>
                <a:spcPts val="1800"/>
              </a:spcBef>
            </a:pPr>
            <a:r>
              <a:rPr lang="en-US" altLang="en-US" sz="1800" dirty="0">
                <a:solidFill>
                  <a:srgbClr val="965918"/>
                </a:solidFill>
                <a:latin typeface="Franklin Gothic Medium" panose="020B0603020102020204" pitchFamily="34" charset="0"/>
              </a:rPr>
              <a:t>2.  Build</a:t>
            </a:r>
            <a:r>
              <a:rPr lang="en-US" altLang="en-US" sz="1800" dirty="0">
                <a:latin typeface="Franklin Gothic Medium" panose="020B0603020102020204" pitchFamily="34" charset="0"/>
              </a:rPr>
              <a:t> skills</a:t>
            </a:r>
          </a:p>
          <a:p>
            <a:pPr lvl="1" eaLnBrk="1" hangingPunct="1">
              <a:spcBef>
                <a:spcPts val="1800"/>
              </a:spcBef>
            </a:pPr>
            <a:r>
              <a:rPr lang="en-US" altLang="en-US" sz="1800" dirty="0">
                <a:solidFill>
                  <a:srgbClr val="965918"/>
                </a:solidFill>
                <a:latin typeface="Franklin Gothic Medium" panose="020B0603020102020204" pitchFamily="34" charset="0"/>
              </a:rPr>
              <a:t>3.  Provide</a:t>
            </a:r>
            <a:r>
              <a:rPr lang="en-US" altLang="en-US" sz="1800" dirty="0">
                <a:latin typeface="Franklin Gothic Medium" panose="020B0603020102020204" pitchFamily="34" charset="0"/>
              </a:rPr>
              <a:t> support</a:t>
            </a:r>
          </a:p>
          <a:p>
            <a:pPr lvl="1" eaLnBrk="1" hangingPunct="1">
              <a:spcBef>
                <a:spcPts val="1800"/>
              </a:spcBef>
            </a:pPr>
            <a:r>
              <a:rPr lang="en-US" altLang="en-US" sz="1800" dirty="0">
                <a:solidFill>
                  <a:srgbClr val="965918"/>
                </a:solidFill>
                <a:latin typeface="Franklin Gothic Medium" panose="020B0603020102020204" pitchFamily="34" charset="0"/>
              </a:rPr>
              <a:t>4.  Change</a:t>
            </a:r>
            <a:r>
              <a:rPr lang="en-US" altLang="en-US" sz="1800" dirty="0">
                <a:latin typeface="Franklin Gothic Medium" panose="020B0603020102020204" pitchFamily="34" charset="0"/>
              </a:rPr>
              <a:t> barriers/access</a:t>
            </a:r>
          </a:p>
          <a:p>
            <a:pPr marL="117475" lvl="1" indent="0" eaLnBrk="1" hangingPunct="1">
              <a:spcBef>
                <a:spcPts val="1800"/>
              </a:spcBef>
            </a:pPr>
            <a:r>
              <a:rPr lang="en-US" altLang="en-US" sz="1800" dirty="0">
                <a:solidFill>
                  <a:srgbClr val="965918"/>
                </a:solidFill>
                <a:latin typeface="Franklin Gothic Medium" panose="020B0603020102020204" pitchFamily="34" charset="0"/>
              </a:rPr>
              <a:t>5.  Change</a:t>
            </a:r>
            <a:r>
              <a:rPr lang="en-US" altLang="en-US" sz="1800" dirty="0">
                <a:latin typeface="Franklin Gothic Medium" panose="020B0603020102020204" pitchFamily="34" charset="0"/>
              </a:rPr>
              <a:t> consequences</a:t>
            </a:r>
          </a:p>
          <a:p>
            <a:pPr marL="117475" lvl="1" indent="0" eaLnBrk="1" hangingPunct="1">
              <a:spcBef>
                <a:spcPts val="1800"/>
              </a:spcBef>
            </a:pPr>
            <a:r>
              <a:rPr lang="en-US" altLang="en-US" sz="1800" dirty="0">
                <a:solidFill>
                  <a:srgbClr val="965918"/>
                </a:solidFill>
                <a:latin typeface="Franklin Gothic Medium" panose="020B0603020102020204" pitchFamily="34" charset="0"/>
              </a:rPr>
              <a:t>6.  Change</a:t>
            </a:r>
            <a:r>
              <a:rPr lang="en-US" altLang="en-US" sz="1800" dirty="0">
                <a:latin typeface="Franklin Gothic Medium" panose="020B0603020102020204" pitchFamily="34" charset="0"/>
              </a:rPr>
              <a:t> the physical design</a:t>
            </a:r>
          </a:p>
          <a:p>
            <a:pPr lvl="1" eaLnBrk="1" hangingPunct="1">
              <a:spcBef>
                <a:spcPts val="1800"/>
              </a:spcBef>
            </a:pPr>
            <a:r>
              <a:rPr lang="en-US" altLang="en-US" sz="1800" dirty="0">
                <a:solidFill>
                  <a:srgbClr val="965918"/>
                </a:solidFill>
                <a:latin typeface="Franklin Gothic Medium" panose="020B0603020102020204" pitchFamily="34" charset="0"/>
              </a:rPr>
              <a:t>7.  Change</a:t>
            </a:r>
            <a:r>
              <a:rPr lang="en-US" altLang="en-US" sz="1800" dirty="0">
                <a:latin typeface="Franklin Gothic Medium" panose="020B0603020102020204" pitchFamily="34" charset="0"/>
              </a:rPr>
              <a:t> policies</a:t>
            </a:r>
            <a:endParaRPr lang="en-US" altLang="en-US" sz="1800" b="1" dirty="0">
              <a:latin typeface="Arial" panose="020B0604020202020204" pitchFamily="34" charset="0"/>
            </a:endParaRPr>
          </a:p>
        </p:txBody>
      </p:sp>
      <p:sp>
        <p:nvSpPr>
          <p:cNvPr id="7" name="Subtitle 2"/>
          <p:cNvSpPr txBox="1">
            <a:spLocks/>
          </p:cNvSpPr>
          <p:nvPr/>
        </p:nvSpPr>
        <p:spPr>
          <a:xfrm>
            <a:off x="0" y="142569"/>
            <a:ext cx="9144000" cy="685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4000" b="1" dirty="0">
                <a:solidFill>
                  <a:srgbClr val="FF0000"/>
                </a:solidFill>
              </a:rPr>
              <a:t>Comprehensive Strategies</a:t>
            </a:r>
            <a:endParaRPr lang="en-US" sz="4000" dirty="0">
              <a:solidFill>
                <a:srgbClr val="FF0000"/>
              </a:solidFill>
            </a:endParaRPr>
          </a:p>
        </p:txBody>
      </p:sp>
      <p:sp>
        <p:nvSpPr>
          <p:cNvPr id="2" name="Rectangle 1">
            <a:extLst>
              <a:ext uri="{FF2B5EF4-FFF2-40B4-BE49-F238E27FC236}">
                <a16:creationId xmlns="" xmlns:a16="http://schemas.microsoft.com/office/drawing/2014/main" id="{47252AA7-93ED-4BBD-89A2-5DD97B6F4674}"/>
              </a:ext>
            </a:extLst>
          </p:cNvPr>
          <p:cNvSpPr/>
          <p:nvPr/>
        </p:nvSpPr>
        <p:spPr>
          <a:xfrm>
            <a:off x="3484312" y="2300331"/>
            <a:ext cx="5714999" cy="3754874"/>
          </a:xfrm>
          <a:prstGeom prst="rect">
            <a:avLst/>
          </a:prstGeom>
        </p:spPr>
        <p:txBody>
          <a:bodyPr wrap="square">
            <a:spAutoFit/>
          </a:bodyPr>
          <a:lstStyle/>
          <a:p>
            <a:pPr marL="457200" indent="-457200">
              <a:spcBef>
                <a:spcPts val="600"/>
              </a:spcBef>
            </a:pPr>
            <a:r>
              <a:rPr lang="en-US" sz="2000" b="1" dirty="0">
                <a:solidFill>
                  <a:srgbClr val="FF0000"/>
                </a:solidFill>
              </a:rPr>
              <a:t>- Media Campaigns Targeting Parents</a:t>
            </a:r>
          </a:p>
          <a:p>
            <a:pPr marL="457200" indent="-457200">
              <a:spcBef>
                <a:spcPts val="600"/>
              </a:spcBef>
            </a:pPr>
            <a:r>
              <a:rPr lang="en-US" sz="2000" b="1" dirty="0">
                <a:solidFill>
                  <a:srgbClr val="FF0000"/>
                </a:solidFill>
              </a:rPr>
              <a:t>- Promote Safe Party Practices </a:t>
            </a:r>
          </a:p>
          <a:p>
            <a:pPr marL="457200" indent="-457200">
              <a:spcBef>
                <a:spcPts val="600"/>
              </a:spcBef>
            </a:pPr>
            <a:r>
              <a:rPr lang="en-US" sz="2000" b="1" dirty="0">
                <a:solidFill>
                  <a:srgbClr val="FF0000"/>
                </a:solidFill>
              </a:rPr>
              <a:t>- Visible enforcement</a:t>
            </a:r>
          </a:p>
          <a:p>
            <a:pPr marL="457200" indent="-457200">
              <a:spcBef>
                <a:spcPts val="600"/>
              </a:spcBef>
            </a:pPr>
            <a:r>
              <a:rPr lang="en-US" sz="2000" b="1" dirty="0">
                <a:solidFill>
                  <a:srgbClr val="FF0000"/>
                </a:solidFill>
              </a:rPr>
              <a:t>- Party Dispersal Training</a:t>
            </a:r>
          </a:p>
          <a:p>
            <a:pPr marL="457200" indent="-457200">
              <a:spcBef>
                <a:spcPts val="600"/>
              </a:spcBef>
            </a:pPr>
            <a:r>
              <a:rPr lang="en-US" sz="2000" b="1" dirty="0">
                <a:solidFill>
                  <a:srgbClr val="FF0000"/>
                </a:solidFill>
              </a:rPr>
              <a:t>- Awareness / Social Norm Campaign</a:t>
            </a:r>
          </a:p>
          <a:p>
            <a:pPr marL="457200" indent="-457200">
              <a:spcBef>
                <a:spcPts val="600"/>
              </a:spcBef>
            </a:pPr>
            <a:r>
              <a:rPr lang="en-US" sz="2000" b="1" dirty="0">
                <a:solidFill>
                  <a:srgbClr val="FF0000"/>
                </a:solidFill>
              </a:rPr>
              <a:t>- Youth Engagement and Leadership</a:t>
            </a:r>
          </a:p>
          <a:p>
            <a:pPr marL="457200" indent="-457200">
              <a:spcBef>
                <a:spcPts val="600"/>
              </a:spcBef>
            </a:pPr>
            <a:r>
              <a:rPr lang="en-US" sz="2000" b="1" dirty="0">
                <a:solidFill>
                  <a:srgbClr val="FF0000"/>
                </a:solidFill>
              </a:rPr>
              <a:t>- Tiplines</a:t>
            </a:r>
          </a:p>
          <a:p>
            <a:pPr marL="457200" indent="-457200">
              <a:spcBef>
                <a:spcPts val="600"/>
              </a:spcBef>
            </a:pPr>
            <a:r>
              <a:rPr lang="en-US" sz="2000" b="1" dirty="0">
                <a:solidFill>
                  <a:srgbClr val="FF0000"/>
                </a:solidFill>
              </a:rPr>
              <a:t>- Party Patrols</a:t>
            </a:r>
          </a:p>
          <a:p>
            <a:pPr marL="457200" indent="-457200">
              <a:spcBef>
                <a:spcPts val="600"/>
              </a:spcBef>
            </a:pPr>
            <a:r>
              <a:rPr lang="en-US" sz="2000" b="1" i="1" dirty="0"/>
              <a:t>- </a:t>
            </a:r>
            <a:r>
              <a:rPr lang="en-US" sz="2000" i="1" dirty="0"/>
              <a:t>Social Host Laws, Teen Party &amp; Noise Ordinances</a:t>
            </a:r>
            <a:r>
              <a:rPr lang="en-US" dirty="0"/>
              <a:t/>
            </a:r>
            <a:br>
              <a:rPr lang="en-US" dirty="0"/>
            </a:br>
            <a:endParaRPr lang="en-US" dirty="0"/>
          </a:p>
        </p:txBody>
      </p:sp>
      <p:sp>
        <p:nvSpPr>
          <p:cNvPr id="6" name="Left Brace 5">
            <a:extLst>
              <a:ext uri="{FF2B5EF4-FFF2-40B4-BE49-F238E27FC236}">
                <a16:creationId xmlns="" xmlns:a16="http://schemas.microsoft.com/office/drawing/2014/main" id="{994A0237-CE85-4068-BE19-A38A151F02C0}"/>
              </a:ext>
            </a:extLst>
          </p:cNvPr>
          <p:cNvSpPr/>
          <p:nvPr/>
        </p:nvSpPr>
        <p:spPr>
          <a:xfrm>
            <a:off x="3041859" y="2257106"/>
            <a:ext cx="516193" cy="3458476"/>
          </a:xfrm>
          <a:prstGeom prst="leftBrace">
            <a:avLst>
              <a:gd name="adj1" fmla="val 8333"/>
              <a:gd name="adj2" fmla="val 511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99653040"/>
      </p:ext>
    </p:extLst>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4573" y="1632840"/>
            <a:ext cx="8062812" cy="519939"/>
          </a:xfrm>
          <a:prstGeom prst="rect">
            <a:avLst/>
          </a:prstGeom>
        </p:spPr>
        <p:txBody>
          <a:bodyPr>
            <a:normAutofit/>
          </a:bodyPr>
          <a:lstStyle/>
          <a:p>
            <a:pPr algn="ctr"/>
            <a:r>
              <a:rPr lang="en-US" sz="2800" b="1" dirty="0">
                <a:solidFill>
                  <a:schemeClr val="tx1"/>
                </a:solidFill>
                <a:latin typeface="+mn-lt"/>
              </a:rPr>
              <a:t>Media Campaigns Targeting Parents</a:t>
            </a:r>
          </a:p>
        </p:txBody>
      </p:sp>
      <p:sp>
        <p:nvSpPr>
          <p:cNvPr id="5" name="Title 1"/>
          <p:cNvSpPr txBox="1">
            <a:spLocks/>
          </p:cNvSpPr>
          <p:nvPr/>
        </p:nvSpPr>
        <p:spPr>
          <a:xfrm>
            <a:off x="0" y="3139856"/>
            <a:ext cx="2495715" cy="374268"/>
          </a:xfrm>
          <a:prstGeom prst="rect">
            <a:avLst/>
          </a:prstGeom>
        </p:spPr>
        <p:txBody>
          <a:bodyPr vert="horz" lIns="68580" tIns="34290" rIns="68580" bIns="34290" rtlCol="0" anchor="t" anchorCtr="0">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2000" dirty="0">
                <a:solidFill>
                  <a:schemeClr val="tx1"/>
                </a:solidFill>
                <a:latin typeface="+mn-lt"/>
              </a:rPr>
              <a:t>Grand Forks</a:t>
            </a:r>
          </a:p>
        </p:txBody>
      </p:sp>
      <p:sp>
        <p:nvSpPr>
          <p:cNvPr id="7" name="Text Box 2"/>
          <p:cNvSpPr txBox="1">
            <a:spLocks noChangeArrowheads="1"/>
          </p:cNvSpPr>
          <p:nvPr/>
        </p:nvSpPr>
        <p:spPr bwMode="auto">
          <a:xfrm>
            <a:off x="238544" y="1091681"/>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3200" b="1" dirty="0">
                <a:latin typeface="Franklin Gothic Medium" panose="020B0603020102020204" pitchFamily="34" charset="0"/>
              </a:rPr>
              <a:t>Youth Parties with Alcohol in Homes</a:t>
            </a:r>
          </a:p>
        </p:txBody>
      </p:sp>
      <p:sp>
        <p:nvSpPr>
          <p:cNvPr id="12" name="Title 1"/>
          <p:cNvSpPr txBox="1">
            <a:spLocks/>
          </p:cNvSpPr>
          <p:nvPr/>
        </p:nvSpPr>
        <p:spPr>
          <a:xfrm>
            <a:off x="1903957" y="5552900"/>
            <a:ext cx="2394111" cy="927861"/>
          </a:xfrm>
          <a:prstGeom prst="rect">
            <a:avLst/>
          </a:prstGeom>
        </p:spPr>
        <p:txBody>
          <a:bodyPr vert="horz" lIns="68580" tIns="34290" rIns="68580" bIns="34290" rtlCol="0" anchor="t" anchorCtr="0">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2000" dirty="0">
                <a:solidFill>
                  <a:schemeClr val="tx1"/>
                </a:solidFill>
                <a:latin typeface="+mn-lt"/>
              </a:rPr>
              <a:t>SAMHSA – Talk It Up Campaign</a:t>
            </a:r>
          </a:p>
        </p:txBody>
      </p:sp>
      <p:pic>
        <p:nvPicPr>
          <p:cNvPr id="13" name="Picture 12"/>
          <p:cNvPicPr>
            <a:picLocks noChangeAspect="1"/>
          </p:cNvPicPr>
          <p:nvPr/>
        </p:nvPicPr>
        <p:blipFill>
          <a:blip r:embed="rId2"/>
          <a:stretch>
            <a:fillRect/>
          </a:stretch>
        </p:blipFill>
        <p:spPr>
          <a:xfrm>
            <a:off x="2060727" y="3323315"/>
            <a:ext cx="2237341" cy="2237341"/>
          </a:xfrm>
          <a:prstGeom prst="rect">
            <a:avLst/>
          </a:prstGeom>
        </p:spPr>
      </p:pic>
      <p:sp>
        <p:nvSpPr>
          <p:cNvPr id="16" name="Title 1"/>
          <p:cNvSpPr txBox="1">
            <a:spLocks/>
          </p:cNvSpPr>
          <p:nvPr/>
        </p:nvSpPr>
        <p:spPr>
          <a:xfrm>
            <a:off x="4125268" y="4672000"/>
            <a:ext cx="2819400" cy="927861"/>
          </a:xfrm>
          <a:prstGeom prst="rect">
            <a:avLst/>
          </a:prstGeom>
        </p:spPr>
        <p:txBody>
          <a:bodyPr vert="horz" lIns="68580" tIns="34290" rIns="68580" bIns="34290" rtlCol="0" anchor="t" anchorCtr="0">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2000" dirty="0">
                <a:solidFill>
                  <a:schemeClr val="tx1"/>
                </a:solidFill>
                <a:latin typeface="+mn-lt"/>
              </a:rPr>
              <a:t>Power to the </a:t>
            </a:r>
          </a:p>
          <a:p>
            <a:pPr algn="ctr"/>
            <a:r>
              <a:rPr lang="en-US" sz="2000" dirty="0">
                <a:solidFill>
                  <a:schemeClr val="tx1"/>
                </a:solidFill>
                <a:latin typeface="+mn-lt"/>
              </a:rPr>
              <a:t>Parent</a:t>
            </a:r>
          </a:p>
        </p:txBody>
      </p:sp>
      <p:pic>
        <p:nvPicPr>
          <p:cNvPr id="17" name="Picture 16"/>
          <p:cNvPicPr>
            <a:picLocks noChangeAspect="1"/>
          </p:cNvPicPr>
          <p:nvPr/>
        </p:nvPicPr>
        <p:blipFill rotWithShape="1">
          <a:blip r:embed="rId3"/>
          <a:srcRect l="-1" r="-5481"/>
          <a:stretch/>
        </p:blipFill>
        <p:spPr>
          <a:xfrm>
            <a:off x="6518274" y="3417208"/>
            <a:ext cx="2752562" cy="2386720"/>
          </a:xfrm>
          <a:prstGeom prst="rect">
            <a:avLst/>
          </a:prstGeom>
        </p:spPr>
      </p:pic>
      <p:sp>
        <p:nvSpPr>
          <p:cNvPr id="18" name="Title 1"/>
          <p:cNvSpPr txBox="1">
            <a:spLocks/>
          </p:cNvSpPr>
          <p:nvPr/>
        </p:nvSpPr>
        <p:spPr>
          <a:xfrm>
            <a:off x="6771869" y="2799978"/>
            <a:ext cx="1991698" cy="927861"/>
          </a:xfrm>
          <a:prstGeom prst="rect">
            <a:avLst/>
          </a:prstGeom>
        </p:spPr>
        <p:txBody>
          <a:bodyPr vert="horz" lIns="68580" tIns="34290" rIns="68580" bIns="34290" rtlCol="0" anchor="t" anchorCtr="0">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a:r>
              <a:rPr lang="en-US" sz="2000" dirty="0">
                <a:solidFill>
                  <a:schemeClr val="tx1"/>
                </a:solidFill>
                <a:latin typeface="+mn-lt"/>
              </a:rPr>
              <a:t>Parents Who Host</a:t>
            </a:r>
          </a:p>
        </p:txBody>
      </p:sp>
      <p:sp>
        <p:nvSpPr>
          <p:cNvPr id="14" name="Subtitle 2">
            <a:extLst>
              <a:ext uri="{FF2B5EF4-FFF2-40B4-BE49-F238E27FC236}">
                <a16:creationId xmlns="" xmlns:a16="http://schemas.microsoft.com/office/drawing/2014/main" id="{6FD5725B-3016-4F27-94AB-688E23D50DF2}"/>
              </a:ext>
            </a:extLst>
          </p:cNvPr>
          <p:cNvSpPr txBox="1">
            <a:spLocks/>
          </p:cNvSpPr>
          <p:nvPr/>
        </p:nvSpPr>
        <p:spPr>
          <a:xfrm>
            <a:off x="0" y="142569"/>
            <a:ext cx="9144000" cy="685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4000" b="1" dirty="0">
                <a:solidFill>
                  <a:srgbClr val="FF0000"/>
                </a:solidFill>
              </a:rPr>
              <a:t>Comprehensive Strategies</a:t>
            </a:r>
            <a:endParaRPr lang="en-US" sz="4000" dirty="0">
              <a:solidFill>
                <a:srgbClr val="FF0000"/>
              </a:solidFill>
            </a:endParaRPr>
          </a:p>
        </p:txBody>
      </p:sp>
      <p:pic>
        <p:nvPicPr>
          <p:cNvPr id="6" name="Picture 5">
            <a:extLst>
              <a:ext uri="{FF2B5EF4-FFF2-40B4-BE49-F238E27FC236}">
                <a16:creationId xmlns="" xmlns:a16="http://schemas.microsoft.com/office/drawing/2014/main" id="{BDCCFE5B-DFB0-4FCA-A4A1-147FF755949A}"/>
              </a:ext>
            </a:extLst>
          </p:cNvPr>
          <p:cNvPicPr>
            <a:picLocks noChangeAspect="1"/>
          </p:cNvPicPr>
          <p:nvPr/>
        </p:nvPicPr>
        <p:blipFill>
          <a:blip r:embed="rId4"/>
          <a:stretch>
            <a:fillRect/>
          </a:stretch>
        </p:blipFill>
        <p:spPr>
          <a:xfrm>
            <a:off x="4715921" y="2274351"/>
            <a:ext cx="1638095" cy="2285714"/>
          </a:xfrm>
          <a:prstGeom prst="rect">
            <a:avLst/>
          </a:prstGeom>
        </p:spPr>
      </p:pic>
      <p:pic>
        <p:nvPicPr>
          <p:cNvPr id="9" name="Picture 8">
            <a:extLst>
              <a:ext uri="{FF2B5EF4-FFF2-40B4-BE49-F238E27FC236}">
                <a16:creationId xmlns="" xmlns:a16="http://schemas.microsoft.com/office/drawing/2014/main" id="{ECC1218E-3DDD-484D-85EE-7CECCE9D282B}"/>
              </a:ext>
            </a:extLst>
          </p:cNvPr>
          <p:cNvPicPr>
            <a:picLocks noChangeAspect="1"/>
          </p:cNvPicPr>
          <p:nvPr/>
        </p:nvPicPr>
        <p:blipFill>
          <a:blip r:embed="rId5"/>
          <a:stretch>
            <a:fillRect/>
          </a:stretch>
        </p:blipFill>
        <p:spPr>
          <a:xfrm>
            <a:off x="273738" y="2012033"/>
            <a:ext cx="4152381" cy="1095238"/>
          </a:xfrm>
          <a:prstGeom prst="rect">
            <a:avLst/>
          </a:prstGeom>
        </p:spPr>
      </p:pic>
    </p:spTree>
    <p:extLst>
      <p:ext uri="{BB962C8B-B14F-4D97-AF65-F5344CB8AC3E}">
        <p14:creationId xmlns:p14="http://schemas.microsoft.com/office/powerpoint/2010/main" val="3142293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6794" y="1675299"/>
            <a:ext cx="8062812" cy="381000"/>
          </a:xfrm>
          <a:prstGeom prst="rect">
            <a:avLst/>
          </a:prstGeom>
        </p:spPr>
        <p:txBody>
          <a:bodyPr>
            <a:noAutofit/>
          </a:bodyPr>
          <a:lstStyle/>
          <a:p>
            <a:pPr algn="ctr"/>
            <a:r>
              <a:rPr lang="en-US" sz="2800" b="1" dirty="0">
                <a:solidFill>
                  <a:schemeClr val="tx1"/>
                </a:solidFill>
                <a:latin typeface="+mn-lt"/>
              </a:rPr>
              <a:t>Promote Safe Party Practices</a:t>
            </a:r>
          </a:p>
        </p:txBody>
      </p:sp>
      <p:sp>
        <p:nvSpPr>
          <p:cNvPr id="5" name="Title 1"/>
          <p:cNvSpPr txBox="1">
            <a:spLocks/>
          </p:cNvSpPr>
          <p:nvPr/>
        </p:nvSpPr>
        <p:spPr>
          <a:xfrm>
            <a:off x="455779" y="2133600"/>
            <a:ext cx="8688221" cy="4724400"/>
          </a:xfrm>
          <a:prstGeom prst="rect">
            <a:avLst/>
          </a:prstGeom>
        </p:spPr>
        <p:txBody>
          <a:bodyPr vert="horz" lIns="68580" tIns="34290" rIns="68580" bIns="34290" rtlCol="0" anchor="t" anchorCtr="0">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marL="457200" indent="-457200">
              <a:lnSpc>
                <a:spcPct val="100000"/>
              </a:lnSpc>
              <a:spcBef>
                <a:spcPts val="600"/>
              </a:spcBef>
              <a:buFont typeface="Arial" panose="020B0604020202020204" pitchFamily="34" charset="0"/>
              <a:buChar char="•"/>
            </a:pPr>
            <a:r>
              <a:rPr lang="en-US" sz="2800" dirty="0">
                <a:solidFill>
                  <a:schemeClr val="tx1"/>
                </a:solidFill>
                <a:latin typeface="+mn-lt"/>
              </a:rPr>
              <a:t>Provide parents info about the problem of teen parties</a:t>
            </a:r>
          </a:p>
          <a:p>
            <a:pPr marL="457200" indent="-457200">
              <a:lnSpc>
                <a:spcPct val="100000"/>
              </a:lnSpc>
              <a:spcBef>
                <a:spcPts val="600"/>
              </a:spcBef>
              <a:buFont typeface="Arial" panose="020B0604020202020204" pitchFamily="34" charset="0"/>
              <a:buChar char="•"/>
            </a:pPr>
            <a:r>
              <a:rPr lang="en-US" sz="2800" dirty="0">
                <a:solidFill>
                  <a:schemeClr val="tx1"/>
                </a:solidFill>
                <a:latin typeface="+mn-lt"/>
              </a:rPr>
              <a:t>Focus on known times:  Prom, Graduation</a:t>
            </a:r>
          </a:p>
          <a:p>
            <a:pPr marL="457200" indent="-457200">
              <a:lnSpc>
                <a:spcPct val="100000"/>
              </a:lnSpc>
              <a:spcBef>
                <a:spcPts val="600"/>
              </a:spcBef>
              <a:buFont typeface="Arial" panose="020B0604020202020204" pitchFamily="34" charset="0"/>
              <a:buChar char="•"/>
            </a:pPr>
            <a:r>
              <a:rPr lang="en-US" sz="2800" dirty="0">
                <a:solidFill>
                  <a:schemeClr val="tx1"/>
                </a:solidFill>
                <a:latin typeface="+mn-lt"/>
              </a:rPr>
              <a:t>Provide resources to parents</a:t>
            </a:r>
          </a:p>
          <a:p>
            <a:pPr marL="457200" indent="-457200">
              <a:lnSpc>
                <a:spcPct val="100000"/>
              </a:lnSpc>
              <a:spcBef>
                <a:spcPts val="600"/>
              </a:spcBef>
              <a:buFont typeface="Arial" panose="020B0604020202020204" pitchFamily="34" charset="0"/>
              <a:buChar char="•"/>
            </a:pPr>
            <a:r>
              <a:rPr lang="en-US" sz="2800" dirty="0">
                <a:solidFill>
                  <a:schemeClr val="tx1"/>
                </a:solidFill>
                <a:latin typeface="+mn-lt"/>
              </a:rPr>
              <a:t>Establish a “Safe Homes Network”</a:t>
            </a:r>
          </a:p>
          <a:p>
            <a:pPr marL="457200" indent="-457200">
              <a:lnSpc>
                <a:spcPct val="100000"/>
              </a:lnSpc>
              <a:spcBef>
                <a:spcPts val="600"/>
              </a:spcBef>
              <a:buFont typeface="Arial" panose="020B0604020202020204" pitchFamily="34" charset="0"/>
              <a:buChar char="•"/>
            </a:pPr>
            <a:r>
              <a:rPr lang="en-US" sz="2800" dirty="0">
                <a:solidFill>
                  <a:schemeClr val="tx1"/>
                </a:solidFill>
                <a:latin typeface="+mn-lt"/>
              </a:rPr>
              <a:t>Promote “Parent Pledges”</a:t>
            </a:r>
          </a:p>
          <a:p>
            <a:pPr marL="457200" indent="-457200">
              <a:lnSpc>
                <a:spcPct val="100000"/>
              </a:lnSpc>
              <a:spcBef>
                <a:spcPts val="600"/>
              </a:spcBef>
              <a:buFont typeface="Arial" panose="020B0604020202020204" pitchFamily="34" charset="0"/>
              <a:buChar char="•"/>
            </a:pPr>
            <a:r>
              <a:rPr lang="en-US" sz="2800" dirty="0">
                <a:solidFill>
                  <a:schemeClr val="tx1"/>
                </a:solidFill>
                <a:latin typeface="+mn-lt"/>
              </a:rPr>
              <a:t>Encourage parents to be proactive: </a:t>
            </a:r>
          </a:p>
          <a:p>
            <a:r>
              <a:rPr lang="en-US" sz="2800" dirty="0">
                <a:solidFill>
                  <a:schemeClr val="tx1"/>
                </a:solidFill>
                <a:latin typeface="+mn-lt"/>
              </a:rPr>
              <a:t>	- Establish guidelines with their children</a:t>
            </a:r>
          </a:p>
          <a:p>
            <a:r>
              <a:rPr lang="en-US" sz="2800" dirty="0">
                <a:solidFill>
                  <a:schemeClr val="tx1"/>
                </a:solidFill>
                <a:latin typeface="+mn-lt"/>
              </a:rPr>
              <a:t>	- Contact the parents of friends / hosts</a:t>
            </a:r>
          </a:p>
          <a:p>
            <a:r>
              <a:rPr lang="en-US" sz="2800" dirty="0">
                <a:solidFill>
                  <a:schemeClr val="tx1"/>
                </a:solidFill>
                <a:latin typeface="+mn-lt"/>
              </a:rPr>
              <a:t>	- Monitor behaviors (be awake when they get home)</a:t>
            </a:r>
          </a:p>
          <a:p>
            <a:pPr marL="457200" indent="-457200">
              <a:buFont typeface="Arial" panose="020B0604020202020204" pitchFamily="34" charset="0"/>
              <a:buChar char="•"/>
            </a:pPr>
            <a:endParaRPr lang="en-US" sz="2800" dirty="0">
              <a:solidFill>
                <a:schemeClr val="tx1"/>
              </a:solidFill>
              <a:latin typeface="+mn-lt"/>
            </a:endParaRPr>
          </a:p>
        </p:txBody>
      </p:sp>
      <p:sp>
        <p:nvSpPr>
          <p:cNvPr id="7" name="Text Box 2"/>
          <p:cNvSpPr txBox="1">
            <a:spLocks noChangeArrowheads="1"/>
          </p:cNvSpPr>
          <p:nvPr/>
        </p:nvSpPr>
        <p:spPr bwMode="auto">
          <a:xfrm>
            <a:off x="152400" y="1090524"/>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3200" b="1" dirty="0">
                <a:latin typeface="Franklin Gothic Medium" panose="020B0603020102020204" pitchFamily="34" charset="0"/>
              </a:rPr>
              <a:t>Youth Parties with Alcohol in Homes</a:t>
            </a:r>
          </a:p>
        </p:txBody>
      </p:sp>
      <p:pic>
        <p:nvPicPr>
          <p:cNvPr id="4" name="Picture 3"/>
          <p:cNvPicPr>
            <a:picLocks noChangeAspect="1"/>
          </p:cNvPicPr>
          <p:nvPr/>
        </p:nvPicPr>
        <p:blipFill>
          <a:blip r:embed="rId2"/>
          <a:stretch>
            <a:fillRect/>
          </a:stretch>
        </p:blipFill>
        <p:spPr>
          <a:xfrm>
            <a:off x="7325025" y="2841777"/>
            <a:ext cx="1435517" cy="18777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ubtitle 2">
            <a:extLst>
              <a:ext uri="{FF2B5EF4-FFF2-40B4-BE49-F238E27FC236}">
                <a16:creationId xmlns="" xmlns:a16="http://schemas.microsoft.com/office/drawing/2014/main" id="{ACFEC37D-61A2-48DA-9713-5D13D25B5621}"/>
              </a:ext>
            </a:extLst>
          </p:cNvPr>
          <p:cNvSpPr txBox="1">
            <a:spLocks/>
          </p:cNvSpPr>
          <p:nvPr/>
        </p:nvSpPr>
        <p:spPr>
          <a:xfrm>
            <a:off x="0" y="142569"/>
            <a:ext cx="9144000" cy="685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4000" b="1" dirty="0">
                <a:solidFill>
                  <a:srgbClr val="FF0000"/>
                </a:solidFill>
              </a:rPr>
              <a:t>Comprehensive Strategies</a:t>
            </a:r>
            <a:endParaRPr lang="en-US" sz="4000" dirty="0">
              <a:solidFill>
                <a:srgbClr val="FF0000"/>
              </a:solidFill>
            </a:endParaRPr>
          </a:p>
        </p:txBody>
      </p:sp>
    </p:spTree>
    <p:extLst>
      <p:ext uri="{BB962C8B-B14F-4D97-AF65-F5344CB8AC3E}">
        <p14:creationId xmlns:p14="http://schemas.microsoft.com/office/powerpoint/2010/main" val="1910603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1" y="1618003"/>
            <a:ext cx="8062812" cy="766039"/>
          </a:xfrm>
          <a:prstGeom prst="rect">
            <a:avLst/>
          </a:prstGeom>
        </p:spPr>
        <p:txBody>
          <a:bodyPr>
            <a:normAutofit/>
          </a:bodyPr>
          <a:lstStyle/>
          <a:p>
            <a:pPr algn="ctr"/>
            <a:r>
              <a:rPr lang="en-US" sz="2800" b="1" dirty="0">
                <a:solidFill>
                  <a:schemeClr val="tx1"/>
                </a:solidFill>
                <a:latin typeface="+mn-lt"/>
              </a:rPr>
              <a:t>Visible Enforcement</a:t>
            </a:r>
          </a:p>
        </p:txBody>
      </p:sp>
      <p:sp>
        <p:nvSpPr>
          <p:cNvPr id="7" name="Text Box 2"/>
          <p:cNvSpPr txBox="1">
            <a:spLocks noChangeArrowheads="1"/>
          </p:cNvSpPr>
          <p:nvPr/>
        </p:nvSpPr>
        <p:spPr bwMode="auto">
          <a:xfrm>
            <a:off x="152400" y="1046006"/>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3200" b="1" dirty="0">
                <a:latin typeface="Franklin Gothic Medium" panose="020B0603020102020204" pitchFamily="34" charset="0"/>
              </a:rPr>
              <a:t>Youth Parties with Alcohol in Homes</a:t>
            </a:r>
          </a:p>
        </p:txBody>
      </p:sp>
      <p:pic>
        <p:nvPicPr>
          <p:cNvPr id="3" name="Picture 2"/>
          <p:cNvPicPr>
            <a:picLocks noChangeAspect="1"/>
          </p:cNvPicPr>
          <p:nvPr/>
        </p:nvPicPr>
        <p:blipFill rotWithShape="1">
          <a:blip r:embed="rId2"/>
          <a:srcRect l="33607" t="-504" r="18954" b="37064"/>
          <a:stretch/>
        </p:blipFill>
        <p:spPr>
          <a:xfrm>
            <a:off x="968478" y="2116423"/>
            <a:ext cx="2635045" cy="2871597"/>
          </a:xfrm>
          <a:prstGeom prst="rect">
            <a:avLst/>
          </a:prstGeom>
        </p:spPr>
      </p:pic>
      <p:pic>
        <p:nvPicPr>
          <p:cNvPr id="6" name="Picture 5"/>
          <p:cNvPicPr>
            <a:picLocks noChangeAspect="1"/>
          </p:cNvPicPr>
          <p:nvPr/>
        </p:nvPicPr>
        <p:blipFill>
          <a:blip r:embed="rId3"/>
          <a:stretch>
            <a:fillRect/>
          </a:stretch>
        </p:blipFill>
        <p:spPr>
          <a:xfrm>
            <a:off x="381001" y="3927764"/>
            <a:ext cx="3810000" cy="2549236"/>
          </a:xfrm>
          <a:prstGeom prst="rect">
            <a:avLst/>
          </a:prstGeom>
        </p:spPr>
      </p:pic>
      <p:pic>
        <p:nvPicPr>
          <p:cNvPr id="10" name="Picture 9"/>
          <p:cNvPicPr>
            <a:picLocks noChangeAspect="1"/>
          </p:cNvPicPr>
          <p:nvPr/>
        </p:nvPicPr>
        <p:blipFill>
          <a:blip r:embed="rId4"/>
          <a:stretch>
            <a:fillRect/>
          </a:stretch>
        </p:blipFill>
        <p:spPr>
          <a:xfrm>
            <a:off x="4800600" y="4147087"/>
            <a:ext cx="2819400" cy="2175933"/>
          </a:xfrm>
          <a:prstGeom prst="rect">
            <a:avLst/>
          </a:prstGeom>
        </p:spPr>
      </p:pic>
      <p:sp>
        <p:nvSpPr>
          <p:cNvPr id="9" name="Subtitle 2">
            <a:extLst>
              <a:ext uri="{FF2B5EF4-FFF2-40B4-BE49-F238E27FC236}">
                <a16:creationId xmlns="" xmlns:a16="http://schemas.microsoft.com/office/drawing/2014/main" id="{C1A2B217-9C95-4295-A96C-822825AD3057}"/>
              </a:ext>
            </a:extLst>
          </p:cNvPr>
          <p:cNvSpPr txBox="1">
            <a:spLocks/>
          </p:cNvSpPr>
          <p:nvPr/>
        </p:nvSpPr>
        <p:spPr>
          <a:xfrm>
            <a:off x="0" y="142569"/>
            <a:ext cx="9144000" cy="685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4000" b="1" dirty="0">
                <a:solidFill>
                  <a:srgbClr val="FF0000"/>
                </a:solidFill>
              </a:rPr>
              <a:t>Comprehensive Strategies</a:t>
            </a:r>
            <a:endParaRPr lang="en-US" sz="4000" dirty="0">
              <a:solidFill>
                <a:srgbClr val="FF0000"/>
              </a:solidFill>
            </a:endParaRPr>
          </a:p>
        </p:txBody>
      </p:sp>
      <p:pic>
        <p:nvPicPr>
          <p:cNvPr id="4" name="Picture 3">
            <a:extLst>
              <a:ext uri="{FF2B5EF4-FFF2-40B4-BE49-F238E27FC236}">
                <a16:creationId xmlns="" xmlns:a16="http://schemas.microsoft.com/office/drawing/2014/main" id="{65F6364D-5C76-4210-A35A-F253C0A8B048}"/>
              </a:ext>
            </a:extLst>
          </p:cNvPr>
          <p:cNvPicPr>
            <a:picLocks noChangeAspect="1"/>
          </p:cNvPicPr>
          <p:nvPr/>
        </p:nvPicPr>
        <p:blipFill rotWithShape="1">
          <a:blip r:embed="rId5"/>
          <a:srcRect t="14711" b="14558"/>
          <a:stretch/>
        </p:blipFill>
        <p:spPr>
          <a:xfrm>
            <a:off x="5561370" y="2164970"/>
            <a:ext cx="2705100" cy="2457712"/>
          </a:xfrm>
          <a:prstGeom prst="rect">
            <a:avLst/>
          </a:prstGeom>
        </p:spPr>
      </p:pic>
    </p:spTree>
    <p:extLst>
      <p:ext uri="{BB962C8B-B14F-4D97-AF65-F5344CB8AC3E}">
        <p14:creationId xmlns:p14="http://schemas.microsoft.com/office/powerpoint/2010/main" val="2654553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5160" y="1752602"/>
            <a:ext cx="8062812" cy="457200"/>
          </a:xfrm>
          <a:prstGeom prst="rect">
            <a:avLst/>
          </a:prstGeom>
        </p:spPr>
        <p:txBody>
          <a:bodyPr>
            <a:noAutofit/>
          </a:bodyPr>
          <a:lstStyle/>
          <a:p>
            <a:pPr algn="ctr"/>
            <a:r>
              <a:rPr lang="en-US" sz="2800" b="1" dirty="0">
                <a:solidFill>
                  <a:schemeClr val="tx1"/>
                </a:solidFill>
                <a:latin typeface="+mn-lt"/>
              </a:rPr>
              <a:t>Party Dispersal Training</a:t>
            </a:r>
          </a:p>
        </p:txBody>
      </p:sp>
      <p:sp>
        <p:nvSpPr>
          <p:cNvPr id="5" name="Title 1"/>
          <p:cNvSpPr txBox="1">
            <a:spLocks/>
          </p:cNvSpPr>
          <p:nvPr/>
        </p:nvSpPr>
        <p:spPr>
          <a:xfrm>
            <a:off x="485160" y="2209802"/>
            <a:ext cx="8326079" cy="4837470"/>
          </a:xfrm>
          <a:prstGeom prst="rect">
            <a:avLst/>
          </a:prstGeom>
        </p:spPr>
        <p:txBody>
          <a:bodyPr vert="horz" lIns="68580" tIns="34290" rIns="68580" bIns="34290" rtlCol="0" anchor="t" anchorCtr="0">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endParaRPr lang="en-US" sz="2000" dirty="0">
              <a:solidFill>
                <a:schemeClr val="tx1"/>
              </a:solidFill>
              <a:latin typeface="+mn-lt"/>
            </a:endParaRPr>
          </a:p>
          <a:p>
            <a:r>
              <a:rPr lang="en-US" sz="2800" b="1" dirty="0">
                <a:solidFill>
                  <a:schemeClr val="tx1"/>
                </a:solidFill>
                <a:latin typeface="+mn-lt"/>
              </a:rPr>
              <a:t>Controlled Party Dispersal – officers are trained to</a:t>
            </a:r>
            <a:r>
              <a:rPr lang="en-US" sz="2800" b="1" u="sng" dirty="0">
                <a:solidFill>
                  <a:schemeClr val="tx1"/>
                </a:solidFill>
                <a:latin typeface="+mn-lt"/>
              </a:rPr>
              <a:t>:</a:t>
            </a:r>
          </a:p>
          <a:p>
            <a:pPr marL="457200" indent="-457200">
              <a:buFont typeface="Arial" panose="020B0604020202020204" pitchFamily="34" charset="0"/>
              <a:buChar char="•"/>
            </a:pPr>
            <a:r>
              <a:rPr lang="en-US" sz="2800" dirty="0">
                <a:solidFill>
                  <a:schemeClr val="tx1"/>
                </a:solidFill>
                <a:latin typeface="+mn-lt"/>
              </a:rPr>
              <a:t>Contain the youth involved in the party</a:t>
            </a:r>
          </a:p>
          <a:p>
            <a:pPr marL="457200" indent="-457200">
              <a:buFont typeface="Arial" panose="020B0604020202020204" pitchFamily="34" charset="0"/>
              <a:buChar char="•"/>
            </a:pPr>
            <a:r>
              <a:rPr lang="en-US" sz="2800" dirty="0">
                <a:solidFill>
                  <a:schemeClr val="tx1"/>
                </a:solidFill>
                <a:latin typeface="+mn-lt"/>
              </a:rPr>
              <a:t>Administer Breathalyzer / Photograph</a:t>
            </a:r>
          </a:p>
          <a:p>
            <a:pPr marL="457200" indent="-457200">
              <a:buFont typeface="Arial" panose="020B0604020202020204" pitchFamily="34" charset="0"/>
              <a:buChar char="•"/>
            </a:pPr>
            <a:r>
              <a:rPr lang="en-US" sz="2800" dirty="0">
                <a:solidFill>
                  <a:schemeClr val="tx1"/>
                </a:solidFill>
                <a:latin typeface="+mn-lt"/>
              </a:rPr>
              <a:t>Process citations</a:t>
            </a:r>
          </a:p>
          <a:p>
            <a:pPr marL="457200" indent="-457200">
              <a:buFont typeface="Arial" panose="020B0604020202020204" pitchFamily="34" charset="0"/>
              <a:buChar char="•"/>
            </a:pPr>
            <a:r>
              <a:rPr lang="en-US" sz="2800" dirty="0">
                <a:solidFill>
                  <a:schemeClr val="tx1"/>
                </a:solidFill>
                <a:latin typeface="+mn-lt"/>
              </a:rPr>
              <a:t>Identify adult providers / hosts</a:t>
            </a:r>
          </a:p>
          <a:p>
            <a:pPr marL="457200" indent="-457200">
              <a:buFont typeface="Arial" panose="020B0604020202020204" pitchFamily="34" charset="0"/>
              <a:buChar char="•"/>
            </a:pPr>
            <a:r>
              <a:rPr lang="en-US" sz="2800" dirty="0">
                <a:solidFill>
                  <a:schemeClr val="tx1"/>
                </a:solidFill>
                <a:latin typeface="+mn-lt"/>
              </a:rPr>
              <a:t>Arrange safe transportation</a:t>
            </a:r>
          </a:p>
        </p:txBody>
      </p:sp>
      <p:sp>
        <p:nvSpPr>
          <p:cNvPr id="7" name="Text Box 2"/>
          <p:cNvSpPr txBox="1">
            <a:spLocks noChangeArrowheads="1"/>
          </p:cNvSpPr>
          <p:nvPr/>
        </p:nvSpPr>
        <p:spPr bwMode="auto">
          <a:xfrm>
            <a:off x="152400" y="1104040"/>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3200" b="1" dirty="0">
                <a:latin typeface="Franklin Gothic Medium" panose="020B0603020102020204" pitchFamily="34" charset="0"/>
              </a:rPr>
              <a:t>Youth Parties with Alcohol in Homes</a:t>
            </a:r>
          </a:p>
        </p:txBody>
      </p:sp>
      <p:pic>
        <p:nvPicPr>
          <p:cNvPr id="3" name="Picture 2"/>
          <p:cNvPicPr>
            <a:picLocks noChangeAspect="1"/>
          </p:cNvPicPr>
          <p:nvPr/>
        </p:nvPicPr>
        <p:blipFill>
          <a:blip r:embed="rId2"/>
          <a:stretch>
            <a:fillRect/>
          </a:stretch>
        </p:blipFill>
        <p:spPr>
          <a:xfrm>
            <a:off x="5739050" y="5145247"/>
            <a:ext cx="2704762" cy="1685714"/>
          </a:xfrm>
          <a:prstGeom prst="rect">
            <a:avLst/>
          </a:prstGeom>
        </p:spPr>
      </p:pic>
      <p:sp>
        <p:nvSpPr>
          <p:cNvPr id="6" name="Subtitle 2">
            <a:extLst>
              <a:ext uri="{FF2B5EF4-FFF2-40B4-BE49-F238E27FC236}">
                <a16:creationId xmlns="" xmlns:a16="http://schemas.microsoft.com/office/drawing/2014/main" id="{78C8F7C5-3305-4478-A10A-B9408119EB0D}"/>
              </a:ext>
            </a:extLst>
          </p:cNvPr>
          <p:cNvSpPr txBox="1">
            <a:spLocks/>
          </p:cNvSpPr>
          <p:nvPr/>
        </p:nvSpPr>
        <p:spPr>
          <a:xfrm>
            <a:off x="0" y="142569"/>
            <a:ext cx="9144000" cy="685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4000" b="1" dirty="0">
                <a:solidFill>
                  <a:srgbClr val="FF0000"/>
                </a:solidFill>
              </a:rPr>
              <a:t>Comprehensive Strategies</a:t>
            </a:r>
            <a:endParaRPr lang="en-US" sz="4000" dirty="0">
              <a:solidFill>
                <a:srgbClr val="FF0000"/>
              </a:solidFill>
            </a:endParaRPr>
          </a:p>
        </p:txBody>
      </p:sp>
    </p:spTree>
    <p:extLst>
      <p:ext uri="{BB962C8B-B14F-4D97-AF65-F5344CB8AC3E}">
        <p14:creationId xmlns:p14="http://schemas.microsoft.com/office/powerpoint/2010/main" val="2748457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7258" y="1930019"/>
            <a:ext cx="8062812" cy="766039"/>
          </a:xfrm>
          <a:prstGeom prst="rect">
            <a:avLst/>
          </a:prstGeom>
        </p:spPr>
        <p:txBody>
          <a:bodyPr>
            <a:normAutofit/>
          </a:bodyPr>
          <a:lstStyle/>
          <a:p>
            <a:pPr algn="ctr"/>
            <a:r>
              <a:rPr lang="en-US" sz="2800" b="1" dirty="0">
                <a:solidFill>
                  <a:schemeClr val="tx1"/>
                </a:solidFill>
                <a:latin typeface="+mn-lt"/>
              </a:rPr>
              <a:t>Awareness / Social Norm Campaigns</a:t>
            </a:r>
          </a:p>
        </p:txBody>
      </p:sp>
      <p:sp>
        <p:nvSpPr>
          <p:cNvPr id="5" name="Title 1"/>
          <p:cNvSpPr txBox="1">
            <a:spLocks/>
          </p:cNvSpPr>
          <p:nvPr/>
        </p:nvSpPr>
        <p:spPr>
          <a:xfrm>
            <a:off x="535858" y="2313039"/>
            <a:ext cx="6100916" cy="4572000"/>
          </a:xfrm>
          <a:prstGeom prst="rect">
            <a:avLst/>
          </a:prstGeom>
        </p:spPr>
        <p:txBody>
          <a:bodyPr vert="horz" lIns="68580" tIns="34290" rIns="68580" bIns="34290" rtlCol="0" anchor="t" anchorCtr="0">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US" sz="2800" dirty="0">
                <a:solidFill>
                  <a:schemeClr val="tx1"/>
                </a:solidFill>
                <a:latin typeface="+mn-lt"/>
              </a:rPr>
              <a:t>The social norms approach finds:</a:t>
            </a:r>
          </a:p>
          <a:p>
            <a:pPr marL="457200" indent="-457200">
              <a:buFont typeface="Arial" panose="020B0604020202020204" pitchFamily="34" charset="0"/>
              <a:buChar char="•"/>
            </a:pPr>
            <a:r>
              <a:rPr lang="en-US" sz="2800" dirty="0">
                <a:solidFill>
                  <a:schemeClr val="tx1"/>
                </a:solidFill>
                <a:latin typeface="+mn-lt"/>
              </a:rPr>
              <a:t>While most youth do not use alcohol or other drugs, </a:t>
            </a:r>
          </a:p>
          <a:p>
            <a:pPr marL="457200" indent="-457200">
              <a:buFont typeface="Arial" panose="020B0604020202020204" pitchFamily="34" charset="0"/>
              <a:buChar char="•"/>
            </a:pPr>
            <a:r>
              <a:rPr lang="en-US" sz="2800" dirty="0">
                <a:solidFill>
                  <a:schemeClr val="tx1"/>
                </a:solidFill>
                <a:latin typeface="+mn-lt"/>
              </a:rPr>
              <a:t>They perceive that the majority of their peers do use alcohol and other drugs</a:t>
            </a:r>
          </a:p>
          <a:p>
            <a:pPr marL="457200" indent="-457200">
              <a:buFont typeface="Arial" panose="020B0604020202020204" pitchFamily="34" charset="0"/>
              <a:buChar char="•"/>
            </a:pPr>
            <a:endParaRPr lang="en-US" sz="2800" dirty="0">
              <a:solidFill>
                <a:schemeClr val="tx1"/>
              </a:solidFill>
              <a:latin typeface="+mn-lt"/>
            </a:endParaRPr>
          </a:p>
          <a:p>
            <a:r>
              <a:rPr lang="en-US" sz="2800" dirty="0">
                <a:solidFill>
                  <a:schemeClr val="tx1"/>
                </a:solidFill>
                <a:latin typeface="+mn-lt"/>
              </a:rPr>
              <a:t>The approach to focuses on: </a:t>
            </a:r>
          </a:p>
          <a:p>
            <a:pPr marL="514350" indent="-514350">
              <a:buAutoNum type="arabicPeriod"/>
            </a:pPr>
            <a:r>
              <a:rPr lang="en-US" sz="2800" dirty="0">
                <a:solidFill>
                  <a:schemeClr val="tx1"/>
                </a:solidFill>
                <a:latin typeface="+mn-lt"/>
              </a:rPr>
              <a:t>Gathering real data on norms</a:t>
            </a:r>
          </a:p>
          <a:p>
            <a:pPr marL="514350" indent="-514350">
              <a:buAutoNum type="arabicPeriod" startAt="2"/>
            </a:pPr>
            <a:r>
              <a:rPr lang="en-US" sz="2800" dirty="0">
                <a:solidFill>
                  <a:schemeClr val="tx1"/>
                </a:solidFill>
                <a:latin typeface="+mn-lt"/>
              </a:rPr>
              <a:t>Correcting false normative beliefs</a:t>
            </a:r>
          </a:p>
        </p:txBody>
      </p:sp>
      <p:sp>
        <p:nvSpPr>
          <p:cNvPr id="7" name="Text Box 2"/>
          <p:cNvSpPr txBox="1">
            <a:spLocks noChangeArrowheads="1"/>
          </p:cNvSpPr>
          <p:nvPr/>
        </p:nvSpPr>
        <p:spPr bwMode="auto">
          <a:xfrm>
            <a:off x="152400" y="1153734"/>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3200" b="1" dirty="0">
                <a:latin typeface="Franklin Gothic Medium" panose="020B0603020102020204" pitchFamily="34" charset="0"/>
              </a:rPr>
              <a:t>Youth Parties with Alcohol in Homes</a:t>
            </a:r>
          </a:p>
        </p:txBody>
      </p:sp>
      <p:pic>
        <p:nvPicPr>
          <p:cNvPr id="4" name="Picture 3"/>
          <p:cNvPicPr>
            <a:picLocks noChangeAspect="1"/>
          </p:cNvPicPr>
          <p:nvPr/>
        </p:nvPicPr>
        <p:blipFill>
          <a:blip r:embed="rId2"/>
          <a:stretch>
            <a:fillRect/>
          </a:stretch>
        </p:blipFill>
        <p:spPr>
          <a:xfrm>
            <a:off x="6769510" y="2431903"/>
            <a:ext cx="2108207" cy="3034128"/>
          </a:xfrm>
          <a:prstGeom prst="rect">
            <a:avLst/>
          </a:prstGeom>
        </p:spPr>
      </p:pic>
      <p:sp>
        <p:nvSpPr>
          <p:cNvPr id="6" name="Subtitle 2">
            <a:extLst>
              <a:ext uri="{FF2B5EF4-FFF2-40B4-BE49-F238E27FC236}">
                <a16:creationId xmlns="" xmlns:a16="http://schemas.microsoft.com/office/drawing/2014/main" id="{50A2FC42-AD6D-4AA1-A536-618C24B0FEAC}"/>
              </a:ext>
            </a:extLst>
          </p:cNvPr>
          <p:cNvSpPr txBox="1">
            <a:spLocks/>
          </p:cNvSpPr>
          <p:nvPr/>
        </p:nvSpPr>
        <p:spPr>
          <a:xfrm>
            <a:off x="0" y="142569"/>
            <a:ext cx="9144000" cy="685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4000" b="1" dirty="0">
                <a:solidFill>
                  <a:srgbClr val="FF0000"/>
                </a:solidFill>
              </a:rPr>
              <a:t>Comprehensive Strategies</a:t>
            </a:r>
            <a:endParaRPr lang="en-US" sz="4000" dirty="0">
              <a:solidFill>
                <a:srgbClr val="FF0000"/>
              </a:solidFill>
            </a:endParaRPr>
          </a:p>
        </p:txBody>
      </p:sp>
    </p:spTree>
    <p:extLst>
      <p:ext uri="{BB962C8B-B14F-4D97-AF65-F5344CB8AC3E}">
        <p14:creationId xmlns:p14="http://schemas.microsoft.com/office/powerpoint/2010/main" val="3756109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445" y="1224482"/>
            <a:ext cx="8642555" cy="4832092"/>
          </a:xfrm>
          <a:prstGeom prst="rect">
            <a:avLst/>
          </a:prstGeom>
        </p:spPr>
        <p:txBody>
          <a:bodyPr wrap="square">
            <a:spAutoFit/>
          </a:bodyPr>
          <a:lstStyle/>
          <a:p>
            <a:pPr marR="0"/>
            <a:r>
              <a:rPr lang="en-US" sz="2800" b="1" u="sng" dirty="0">
                <a:ea typeface="Calibri" panose="020F0502020204030204" pitchFamily="34" charset="0"/>
                <a:cs typeface="Calibri" panose="020F0502020204030204" pitchFamily="34" charset="0"/>
              </a:rPr>
              <a:t>Day 1: Tuesday, July 11, 2017</a:t>
            </a:r>
          </a:p>
          <a:p>
            <a:pPr marL="457200" marR="0" indent="-457200">
              <a:buFont typeface="Arial" panose="020B0604020202020204" pitchFamily="34" charset="0"/>
              <a:buChar char="•"/>
            </a:pPr>
            <a:r>
              <a:rPr lang="en-US" sz="2800" dirty="0">
                <a:ea typeface="Calibri" panose="020F0502020204030204" pitchFamily="34" charset="0"/>
                <a:cs typeface="Times New Roman" panose="02020603050405020304" pitchFamily="18" charset="0"/>
              </a:rPr>
              <a:t>Welcome, Introductions and Objectives</a:t>
            </a:r>
          </a:p>
          <a:p>
            <a:pPr marL="457200" marR="0" indent="-457200">
              <a:buFont typeface="Arial" panose="020B0604020202020204" pitchFamily="34" charset="0"/>
              <a:buChar char="•"/>
            </a:pPr>
            <a:r>
              <a:rPr lang="en-US" sz="2800" dirty="0">
                <a:ea typeface="Calibri" panose="020F0502020204030204" pitchFamily="34" charset="0"/>
                <a:cs typeface="Times New Roman" panose="02020603050405020304" pitchFamily="18" charset="0"/>
              </a:rPr>
              <a:t>Sharing Activity </a:t>
            </a:r>
          </a:p>
          <a:p>
            <a:pPr marL="457200" marR="0" indent="-457200">
              <a:buFont typeface="Arial" panose="020B0604020202020204" pitchFamily="34" charset="0"/>
              <a:buChar char="•"/>
            </a:pPr>
            <a:r>
              <a:rPr lang="en-US" sz="2800" dirty="0">
                <a:ea typeface="Calibri" panose="020F0502020204030204" pitchFamily="34" charset="0"/>
                <a:cs typeface="Times New Roman" panose="02020603050405020304" pitchFamily="18" charset="0"/>
              </a:rPr>
              <a:t>Feedback from the State on the Strategic Plans</a:t>
            </a:r>
          </a:p>
          <a:p>
            <a:pPr marL="457200" marR="0" indent="-457200">
              <a:buFont typeface="Arial" panose="020B0604020202020204" pitchFamily="34" charset="0"/>
              <a:buChar char="•"/>
            </a:pPr>
            <a:r>
              <a:rPr lang="en-US" sz="2800" dirty="0">
                <a:ea typeface="Calibri" panose="020F0502020204030204" pitchFamily="34" charset="0"/>
                <a:cs typeface="Times New Roman" panose="02020603050405020304" pitchFamily="18" charset="0"/>
              </a:rPr>
              <a:t>Implementation</a:t>
            </a:r>
          </a:p>
          <a:p>
            <a:pPr marL="457200" marR="0" indent="-457200">
              <a:buFont typeface="Arial" panose="020B0604020202020204" pitchFamily="34" charset="0"/>
              <a:buChar char="•"/>
            </a:pPr>
            <a:r>
              <a:rPr lang="en-US" sz="2800" dirty="0">
                <a:ea typeface="Calibri" panose="020F0502020204030204" pitchFamily="34" charset="0"/>
                <a:cs typeface="Times New Roman" panose="02020603050405020304" pitchFamily="18" charset="0"/>
              </a:rPr>
              <a:t>Building Capacity </a:t>
            </a:r>
          </a:p>
          <a:p>
            <a:pPr marR="0"/>
            <a:endParaRPr lang="en-US" sz="2800" dirty="0">
              <a:ea typeface="Calibri" panose="020F0502020204030204" pitchFamily="34" charset="0"/>
              <a:cs typeface="Times New Roman" panose="02020603050405020304" pitchFamily="18" charset="0"/>
            </a:endParaRPr>
          </a:p>
          <a:p>
            <a:pPr marR="0"/>
            <a:r>
              <a:rPr lang="en-US" sz="2800" b="1" u="sng" dirty="0">
                <a:ea typeface="Calibri" panose="020F0502020204030204" pitchFamily="34" charset="0"/>
                <a:cs typeface="Times New Roman" panose="02020603050405020304" pitchFamily="18" charset="0"/>
              </a:rPr>
              <a:t>Day 2: Wednesday, July 12, 2017</a:t>
            </a:r>
          </a:p>
          <a:p>
            <a:pPr marL="457200" marR="0" indent="-457200">
              <a:buFont typeface="Arial" panose="020B0604020202020204" pitchFamily="34" charset="0"/>
              <a:buChar char="•"/>
            </a:pPr>
            <a:r>
              <a:rPr lang="en-US" sz="2800" dirty="0">
                <a:ea typeface="Calibri" panose="020F0502020204030204" pitchFamily="34" charset="0"/>
                <a:cs typeface="Times New Roman" panose="02020603050405020304" pitchFamily="18" charset="0"/>
              </a:rPr>
              <a:t>Evaluation</a:t>
            </a:r>
          </a:p>
          <a:p>
            <a:pPr marL="457200" marR="0" indent="-457200">
              <a:buFont typeface="Arial" panose="020B0604020202020204" pitchFamily="34" charset="0"/>
              <a:buChar char="•"/>
            </a:pPr>
            <a:r>
              <a:rPr lang="en-US" sz="2800" dirty="0">
                <a:ea typeface="Calibri" panose="020F0502020204030204" pitchFamily="34" charset="0"/>
                <a:cs typeface="Times New Roman" panose="02020603050405020304" pitchFamily="18" charset="0"/>
              </a:rPr>
              <a:t>Planning</a:t>
            </a:r>
          </a:p>
          <a:p>
            <a:pPr marL="457200" marR="0" indent="-457200">
              <a:buFont typeface="Arial" panose="020B0604020202020204" pitchFamily="34" charset="0"/>
              <a:buChar char="•"/>
            </a:pPr>
            <a:r>
              <a:rPr lang="en-US" sz="2800" dirty="0">
                <a:ea typeface="Calibri" panose="020F0502020204030204" pitchFamily="34" charset="0"/>
                <a:cs typeface="Times New Roman" panose="02020603050405020304" pitchFamily="18" charset="0"/>
              </a:rPr>
              <a:t>Announcements</a:t>
            </a:r>
          </a:p>
        </p:txBody>
      </p:sp>
      <p:sp>
        <p:nvSpPr>
          <p:cNvPr id="6" name="Subtitle 2"/>
          <p:cNvSpPr>
            <a:spLocks noGrp="1"/>
          </p:cNvSpPr>
          <p:nvPr>
            <p:ph type="subTitle" idx="4294967295"/>
          </p:nvPr>
        </p:nvSpPr>
        <p:spPr>
          <a:xfrm>
            <a:off x="0" y="245805"/>
            <a:ext cx="9144000" cy="685800"/>
          </a:xfrm>
          <a:prstGeom prst="rect">
            <a:avLst/>
          </a:prstGeom>
        </p:spPr>
        <p:txBody>
          <a:bodyPr>
            <a:noAutofit/>
          </a:bodyPr>
          <a:lstStyle/>
          <a:p>
            <a:pPr algn="ctr">
              <a:buNone/>
            </a:pPr>
            <a:r>
              <a:rPr lang="en-US" sz="4400" b="1" dirty="0"/>
              <a:t>Training Agenda</a:t>
            </a:r>
            <a:endParaRPr lang="en-US" sz="4400" dirty="0"/>
          </a:p>
        </p:txBody>
      </p:sp>
    </p:spTree>
    <p:extLst>
      <p:ext uri="{BB962C8B-B14F-4D97-AF65-F5344CB8AC3E}">
        <p14:creationId xmlns:p14="http://schemas.microsoft.com/office/powerpoint/2010/main" val="1880599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6794" y="1678418"/>
            <a:ext cx="8062812" cy="766039"/>
          </a:xfrm>
          <a:prstGeom prst="rect">
            <a:avLst/>
          </a:prstGeom>
        </p:spPr>
        <p:txBody>
          <a:bodyPr>
            <a:normAutofit/>
          </a:bodyPr>
          <a:lstStyle/>
          <a:p>
            <a:pPr algn="ctr"/>
            <a:r>
              <a:rPr lang="en-US" sz="2800" b="1" dirty="0">
                <a:solidFill>
                  <a:schemeClr val="tx1"/>
                </a:solidFill>
                <a:latin typeface="+mn-lt"/>
              </a:rPr>
              <a:t>Youth Engagement and Leadership</a:t>
            </a:r>
          </a:p>
        </p:txBody>
      </p:sp>
      <p:sp>
        <p:nvSpPr>
          <p:cNvPr id="5" name="Title 1"/>
          <p:cNvSpPr txBox="1">
            <a:spLocks/>
          </p:cNvSpPr>
          <p:nvPr/>
        </p:nvSpPr>
        <p:spPr>
          <a:xfrm>
            <a:off x="393621" y="2061439"/>
            <a:ext cx="6759347" cy="2645755"/>
          </a:xfrm>
          <a:prstGeom prst="rect">
            <a:avLst/>
          </a:prstGeom>
        </p:spPr>
        <p:txBody>
          <a:bodyPr vert="horz" lIns="68580" tIns="34290" rIns="68580" bIns="34290" rtlCol="0" anchor="t" anchorCtr="0">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nSpc>
                <a:spcPct val="100000"/>
              </a:lnSpc>
              <a:spcBef>
                <a:spcPts val="600"/>
              </a:spcBef>
            </a:pPr>
            <a:r>
              <a:rPr lang="en-US" sz="2800" dirty="0">
                <a:solidFill>
                  <a:schemeClr val="tx1"/>
                </a:solidFill>
                <a:latin typeface="+mn-lt"/>
              </a:rPr>
              <a:t>Promote youth engagement &amp; leadership by:</a:t>
            </a:r>
          </a:p>
          <a:p>
            <a:pPr marL="457200" indent="-457200">
              <a:lnSpc>
                <a:spcPct val="100000"/>
              </a:lnSpc>
              <a:spcBef>
                <a:spcPts val="600"/>
              </a:spcBef>
              <a:buFont typeface="Arial" panose="020B0604020202020204" pitchFamily="34" charset="0"/>
              <a:buChar char="•"/>
            </a:pPr>
            <a:r>
              <a:rPr lang="en-US" sz="2800" dirty="0">
                <a:solidFill>
                  <a:schemeClr val="tx1"/>
                </a:solidFill>
                <a:latin typeface="+mn-lt"/>
              </a:rPr>
              <a:t>Work with existing youth councils,    groups, organizations</a:t>
            </a:r>
          </a:p>
          <a:p>
            <a:pPr marL="457200" indent="-457200">
              <a:lnSpc>
                <a:spcPct val="100000"/>
              </a:lnSpc>
              <a:spcBef>
                <a:spcPts val="600"/>
              </a:spcBef>
              <a:buFont typeface="Arial" panose="020B0604020202020204" pitchFamily="34" charset="0"/>
              <a:buChar char="•"/>
            </a:pPr>
            <a:r>
              <a:rPr lang="en-US" sz="2800" dirty="0">
                <a:solidFill>
                  <a:schemeClr val="tx1"/>
                </a:solidFill>
                <a:latin typeface="+mn-lt"/>
              </a:rPr>
              <a:t>Empower youth who care about              this issue – provide opportunities            for them to get involved</a:t>
            </a:r>
          </a:p>
          <a:p>
            <a:pPr marL="457200" indent="-457200">
              <a:lnSpc>
                <a:spcPct val="100000"/>
              </a:lnSpc>
              <a:spcBef>
                <a:spcPts val="600"/>
              </a:spcBef>
              <a:buFont typeface="Arial" panose="020B0604020202020204" pitchFamily="34" charset="0"/>
              <a:buChar char="•"/>
            </a:pPr>
            <a:r>
              <a:rPr lang="en-US" sz="2800" dirty="0">
                <a:solidFill>
                  <a:schemeClr val="tx1"/>
                </a:solidFill>
                <a:latin typeface="+mn-lt"/>
              </a:rPr>
              <a:t>Promote alcohol-free opportunities and activities in the community</a:t>
            </a:r>
          </a:p>
          <a:p>
            <a:endParaRPr lang="en-US" sz="2800" dirty="0">
              <a:solidFill>
                <a:schemeClr val="tx1"/>
              </a:solidFill>
              <a:latin typeface="+mn-lt"/>
            </a:endParaRPr>
          </a:p>
          <a:p>
            <a:endParaRPr lang="en-US" sz="2800" dirty="0">
              <a:solidFill>
                <a:schemeClr val="tx1"/>
              </a:solidFill>
              <a:latin typeface="+mn-lt"/>
            </a:endParaRPr>
          </a:p>
          <a:p>
            <a:endParaRPr lang="en-US" sz="2800" dirty="0">
              <a:solidFill>
                <a:schemeClr val="tx1"/>
              </a:solidFill>
              <a:latin typeface="+mn-lt"/>
            </a:endParaRPr>
          </a:p>
          <a:p>
            <a:endParaRPr lang="en-US" sz="2800" dirty="0">
              <a:solidFill>
                <a:schemeClr val="tx1"/>
              </a:solidFill>
              <a:latin typeface="+mn-lt"/>
            </a:endParaRPr>
          </a:p>
        </p:txBody>
      </p:sp>
      <p:sp>
        <p:nvSpPr>
          <p:cNvPr id="7" name="Text Box 2"/>
          <p:cNvSpPr txBox="1">
            <a:spLocks noChangeArrowheads="1"/>
          </p:cNvSpPr>
          <p:nvPr/>
        </p:nvSpPr>
        <p:spPr bwMode="auto">
          <a:xfrm>
            <a:off x="152400" y="1051035"/>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3200" b="1" dirty="0">
                <a:latin typeface="Franklin Gothic Medium" panose="020B0603020102020204" pitchFamily="34" charset="0"/>
              </a:rPr>
              <a:t>Youth Parties with Alcohol in Homes</a:t>
            </a:r>
          </a:p>
        </p:txBody>
      </p:sp>
      <p:pic>
        <p:nvPicPr>
          <p:cNvPr id="6" name="Picture 5"/>
          <p:cNvPicPr>
            <a:picLocks noChangeAspect="1"/>
          </p:cNvPicPr>
          <p:nvPr/>
        </p:nvPicPr>
        <p:blipFill>
          <a:blip r:embed="rId2"/>
          <a:stretch>
            <a:fillRect/>
          </a:stretch>
        </p:blipFill>
        <p:spPr>
          <a:xfrm>
            <a:off x="6167945" y="2870086"/>
            <a:ext cx="2828571" cy="1619048"/>
          </a:xfrm>
          <a:prstGeom prst="rect">
            <a:avLst/>
          </a:prstGeom>
        </p:spPr>
      </p:pic>
      <p:sp>
        <p:nvSpPr>
          <p:cNvPr id="8" name="Subtitle 2">
            <a:extLst>
              <a:ext uri="{FF2B5EF4-FFF2-40B4-BE49-F238E27FC236}">
                <a16:creationId xmlns="" xmlns:a16="http://schemas.microsoft.com/office/drawing/2014/main" id="{800B4398-A23B-4A82-9FBD-1221799B70D2}"/>
              </a:ext>
            </a:extLst>
          </p:cNvPr>
          <p:cNvSpPr txBox="1">
            <a:spLocks/>
          </p:cNvSpPr>
          <p:nvPr/>
        </p:nvSpPr>
        <p:spPr>
          <a:xfrm>
            <a:off x="0" y="142569"/>
            <a:ext cx="9144000" cy="685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4000" b="1" dirty="0">
                <a:solidFill>
                  <a:srgbClr val="FF0000"/>
                </a:solidFill>
              </a:rPr>
              <a:t>Comprehensive Strategies</a:t>
            </a:r>
            <a:endParaRPr lang="en-US" sz="4000" dirty="0">
              <a:solidFill>
                <a:srgbClr val="FF0000"/>
              </a:solidFill>
            </a:endParaRPr>
          </a:p>
        </p:txBody>
      </p:sp>
    </p:spTree>
    <p:extLst>
      <p:ext uri="{BB962C8B-B14F-4D97-AF65-F5344CB8AC3E}">
        <p14:creationId xmlns:p14="http://schemas.microsoft.com/office/powerpoint/2010/main" val="4176623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6252" y="1732311"/>
            <a:ext cx="8062812" cy="465199"/>
          </a:xfrm>
          <a:prstGeom prst="rect">
            <a:avLst/>
          </a:prstGeom>
        </p:spPr>
        <p:txBody>
          <a:bodyPr>
            <a:noAutofit/>
          </a:bodyPr>
          <a:lstStyle/>
          <a:p>
            <a:pPr algn="ctr"/>
            <a:r>
              <a:rPr lang="en-US" sz="2800" b="1" dirty="0">
                <a:solidFill>
                  <a:schemeClr val="tx1"/>
                </a:solidFill>
                <a:latin typeface="+mn-lt"/>
              </a:rPr>
              <a:t>Tiplines</a:t>
            </a:r>
          </a:p>
        </p:txBody>
      </p:sp>
      <p:sp>
        <p:nvSpPr>
          <p:cNvPr id="7" name="Text Box 2"/>
          <p:cNvSpPr txBox="1">
            <a:spLocks noChangeArrowheads="1"/>
          </p:cNvSpPr>
          <p:nvPr/>
        </p:nvSpPr>
        <p:spPr bwMode="auto">
          <a:xfrm>
            <a:off x="161872" y="1147536"/>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3200" b="1" dirty="0">
                <a:latin typeface="Franklin Gothic Medium" panose="020B0603020102020204" pitchFamily="34" charset="0"/>
              </a:rPr>
              <a:t>Youth Parties with Alcohol in Homes</a:t>
            </a:r>
          </a:p>
        </p:txBody>
      </p:sp>
      <p:pic>
        <p:nvPicPr>
          <p:cNvPr id="3" name="Picture 2"/>
          <p:cNvPicPr>
            <a:picLocks noChangeAspect="1"/>
          </p:cNvPicPr>
          <p:nvPr/>
        </p:nvPicPr>
        <p:blipFill>
          <a:blip r:embed="rId2"/>
          <a:stretch>
            <a:fillRect/>
          </a:stretch>
        </p:blipFill>
        <p:spPr>
          <a:xfrm>
            <a:off x="813515" y="4159044"/>
            <a:ext cx="2473791" cy="2243183"/>
          </a:xfrm>
          <a:prstGeom prst="rect">
            <a:avLst/>
          </a:prstGeom>
        </p:spPr>
      </p:pic>
      <p:pic>
        <p:nvPicPr>
          <p:cNvPr id="9" name="Picture 8"/>
          <p:cNvPicPr>
            <a:picLocks noChangeAspect="1"/>
          </p:cNvPicPr>
          <p:nvPr/>
        </p:nvPicPr>
        <p:blipFill>
          <a:blip r:embed="rId3"/>
          <a:stretch>
            <a:fillRect/>
          </a:stretch>
        </p:blipFill>
        <p:spPr>
          <a:xfrm>
            <a:off x="366252" y="2391670"/>
            <a:ext cx="3200400" cy="2031460"/>
          </a:xfrm>
          <a:prstGeom prst="rect">
            <a:avLst/>
          </a:prstGeom>
        </p:spPr>
      </p:pic>
      <p:sp>
        <p:nvSpPr>
          <p:cNvPr id="10" name="Rectangle 9"/>
          <p:cNvSpPr/>
          <p:nvPr/>
        </p:nvSpPr>
        <p:spPr>
          <a:xfrm>
            <a:off x="3810000" y="2340636"/>
            <a:ext cx="5343472" cy="3970318"/>
          </a:xfrm>
          <a:prstGeom prst="rect">
            <a:avLst/>
          </a:prstGeom>
        </p:spPr>
        <p:txBody>
          <a:bodyPr wrap="square">
            <a:spAutoFit/>
          </a:bodyPr>
          <a:lstStyle/>
          <a:p>
            <a:pPr marL="457200" lvl="0" indent="-457200">
              <a:buFont typeface="+mj-lt"/>
              <a:buAutoNum type="arabicPeriod"/>
            </a:pPr>
            <a:r>
              <a:rPr lang="en-US" sz="2800" dirty="0"/>
              <a:t>Determine who will monitor the </a:t>
            </a:r>
            <a:r>
              <a:rPr lang="en-US" sz="2800" dirty="0" err="1"/>
              <a:t>tipline</a:t>
            </a:r>
            <a:endParaRPr lang="en-US" sz="2800" dirty="0"/>
          </a:p>
          <a:p>
            <a:pPr marL="457200" lvl="0" indent="-457200">
              <a:buFont typeface="+mj-lt"/>
              <a:buAutoNum type="arabicPeriod"/>
            </a:pPr>
            <a:r>
              <a:rPr lang="en-US" sz="2800" dirty="0"/>
              <a:t>Determine coverage of a </a:t>
            </a:r>
            <a:r>
              <a:rPr lang="en-US" sz="2800" dirty="0" err="1"/>
              <a:t>Tipline</a:t>
            </a:r>
            <a:r>
              <a:rPr lang="en-US" sz="2800" dirty="0"/>
              <a:t> (multi-county, county, city)</a:t>
            </a:r>
          </a:p>
          <a:p>
            <a:pPr marL="457200" lvl="0" indent="-457200">
              <a:buFont typeface="+mj-lt"/>
              <a:buAutoNum type="arabicPeriod"/>
            </a:pPr>
            <a:r>
              <a:rPr lang="en-US" sz="2800" dirty="0"/>
              <a:t>Gain support from law enforcement and community</a:t>
            </a:r>
          </a:p>
          <a:p>
            <a:pPr marL="457200" indent="-457200">
              <a:buFont typeface="+mj-lt"/>
              <a:buAutoNum type="arabicPeriod"/>
            </a:pPr>
            <a:r>
              <a:rPr lang="en-US" sz="2800" dirty="0"/>
              <a:t>Promote the tip line and provide information to the public on how to use it</a:t>
            </a:r>
            <a:endParaRPr lang="en-US" altLang="en-US" sz="2800" dirty="0"/>
          </a:p>
        </p:txBody>
      </p:sp>
      <p:sp>
        <p:nvSpPr>
          <p:cNvPr id="8" name="Subtitle 2">
            <a:extLst>
              <a:ext uri="{FF2B5EF4-FFF2-40B4-BE49-F238E27FC236}">
                <a16:creationId xmlns="" xmlns:a16="http://schemas.microsoft.com/office/drawing/2014/main" id="{47E374BE-81B8-4336-BEB2-29165AA40E55}"/>
              </a:ext>
            </a:extLst>
          </p:cNvPr>
          <p:cNvSpPr txBox="1">
            <a:spLocks/>
          </p:cNvSpPr>
          <p:nvPr/>
        </p:nvSpPr>
        <p:spPr>
          <a:xfrm>
            <a:off x="0" y="142569"/>
            <a:ext cx="9144000" cy="685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4000" b="1" dirty="0">
                <a:solidFill>
                  <a:srgbClr val="FF0000"/>
                </a:solidFill>
              </a:rPr>
              <a:t>Comprehensive Strategies</a:t>
            </a:r>
            <a:endParaRPr lang="en-US" sz="4000" dirty="0">
              <a:solidFill>
                <a:srgbClr val="FF0000"/>
              </a:solidFill>
            </a:endParaRPr>
          </a:p>
        </p:txBody>
      </p:sp>
    </p:spTree>
    <p:extLst>
      <p:ext uri="{BB962C8B-B14F-4D97-AF65-F5344CB8AC3E}">
        <p14:creationId xmlns:p14="http://schemas.microsoft.com/office/powerpoint/2010/main" val="1685266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5160" y="2032820"/>
            <a:ext cx="8062812" cy="457200"/>
          </a:xfrm>
          <a:prstGeom prst="rect">
            <a:avLst/>
          </a:prstGeom>
        </p:spPr>
        <p:txBody>
          <a:bodyPr>
            <a:noAutofit/>
          </a:bodyPr>
          <a:lstStyle/>
          <a:p>
            <a:pPr algn="ctr"/>
            <a:r>
              <a:rPr lang="en-US" sz="2800" b="1" dirty="0">
                <a:solidFill>
                  <a:schemeClr val="tx1"/>
                </a:solidFill>
                <a:latin typeface="+mn-lt"/>
              </a:rPr>
              <a:t>Party Patrols</a:t>
            </a:r>
          </a:p>
        </p:txBody>
      </p:sp>
      <p:sp>
        <p:nvSpPr>
          <p:cNvPr id="5" name="Title 1"/>
          <p:cNvSpPr txBox="1">
            <a:spLocks/>
          </p:cNvSpPr>
          <p:nvPr/>
        </p:nvSpPr>
        <p:spPr>
          <a:xfrm>
            <a:off x="485160" y="2628190"/>
            <a:ext cx="8326079" cy="2517057"/>
          </a:xfrm>
          <a:prstGeom prst="rect">
            <a:avLst/>
          </a:prstGeom>
        </p:spPr>
        <p:txBody>
          <a:bodyPr vert="horz" lIns="68580" tIns="34290" rIns="68580" bIns="34290" rtlCol="0" anchor="t" anchorCtr="0">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US" sz="2800" b="1" u="sng" dirty="0">
                <a:solidFill>
                  <a:schemeClr val="tx1"/>
                </a:solidFill>
                <a:latin typeface="+mn-lt"/>
              </a:rPr>
              <a:t>Party Patrols:</a:t>
            </a:r>
          </a:p>
          <a:p>
            <a:pPr marL="457200" indent="-457200">
              <a:buFont typeface="Arial" panose="020B0604020202020204" pitchFamily="34" charset="0"/>
              <a:buChar char="•"/>
            </a:pPr>
            <a:r>
              <a:rPr lang="en-US" sz="2800" dirty="0">
                <a:solidFill>
                  <a:schemeClr val="tx1"/>
                </a:solidFill>
                <a:latin typeface="+mn-lt"/>
              </a:rPr>
              <a:t>Training provided to law enforcement</a:t>
            </a:r>
          </a:p>
          <a:p>
            <a:pPr marL="457200" indent="-457200">
              <a:buFont typeface="Arial" panose="020B0604020202020204" pitchFamily="34" charset="0"/>
              <a:buChar char="•"/>
            </a:pPr>
            <a:r>
              <a:rPr lang="en-US" sz="2800" dirty="0">
                <a:solidFill>
                  <a:schemeClr val="tx1"/>
                </a:solidFill>
                <a:latin typeface="+mn-lt"/>
              </a:rPr>
              <a:t>Patrol selected neighborhoods on selected nights</a:t>
            </a:r>
          </a:p>
          <a:p>
            <a:pPr marL="457200" indent="-457200">
              <a:buFont typeface="Arial" panose="020B0604020202020204" pitchFamily="34" charset="0"/>
              <a:buChar char="•"/>
            </a:pPr>
            <a:r>
              <a:rPr lang="en-US" sz="2800" dirty="0">
                <a:solidFill>
                  <a:schemeClr val="tx1"/>
                </a:solidFill>
                <a:latin typeface="+mn-lt"/>
              </a:rPr>
              <a:t>Respond to complaints about parties / noise  </a:t>
            </a:r>
          </a:p>
          <a:p>
            <a:pPr marL="457200" indent="-457200">
              <a:buFont typeface="Arial" panose="020B0604020202020204" pitchFamily="34" charset="0"/>
              <a:buChar char="•"/>
            </a:pPr>
            <a:r>
              <a:rPr lang="en-US" sz="2800" dirty="0">
                <a:solidFill>
                  <a:schemeClr val="tx1"/>
                </a:solidFill>
                <a:latin typeface="+mn-lt"/>
              </a:rPr>
              <a:t>Party hosts may also call to request assistance with shutting down an out of control party</a:t>
            </a:r>
          </a:p>
          <a:p>
            <a:pPr marL="457200" indent="-457200">
              <a:buFont typeface="Arial" panose="020B0604020202020204" pitchFamily="34" charset="0"/>
              <a:buChar char="•"/>
            </a:pPr>
            <a:endParaRPr lang="en-US" sz="2000" dirty="0">
              <a:solidFill>
                <a:schemeClr val="tx1"/>
              </a:solidFill>
              <a:latin typeface="+mn-lt"/>
            </a:endParaRPr>
          </a:p>
          <a:p>
            <a:endParaRPr lang="en-US" sz="2800" dirty="0">
              <a:solidFill>
                <a:schemeClr val="tx1"/>
              </a:solidFill>
              <a:latin typeface="+mn-lt"/>
            </a:endParaRPr>
          </a:p>
        </p:txBody>
      </p:sp>
      <p:sp>
        <p:nvSpPr>
          <p:cNvPr id="7" name="Text Box 2"/>
          <p:cNvSpPr txBox="1">
            <a:spLocks noChangeArrowheads="1"/>
          </p:cNvSpPr>
          <p:nvPr/>
        </p:nvSpPr>
        <p:spPr bwMode="auto">
          <a:xfrm>
            <a:off x="152399" y="1309875"/>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3200" b="1" dirty="0">
                <a:latin typeface="Franklin Gothic Medium" panose="020B0603020102020204" pitchFamily="34" charset="0"/>
              </a:rPr>
              <a:t>Youth Parties with Alcohol in Homes</a:t>
            </a:r>
          </a:p>
        </p:txBody>
      </p:sp>
      <p:pic>
        <p:nvPicPr>
          <p:cNvPr id="3" name="Picture 2"/>
          <p:cNvPicPr>
            <a:picLocks noChangeAspect="1"/>
          </p:cNvPicPr>
          <p:nvPr/>
        </p:nvPicPr>
        <p:blipFill>
          <a:blip r:embed="rId2"/>
          <a:stretch>
            <a:fillRect/>
          </a:stretch>
        </p:blipFill>
        <p:spPr>
          <a:xfrm>
            <a:off x="5739050" y="5145247"/>
            <a:ext cx="2704762" cy="1685714"/>
          </a:xfrm>
          <a:prstGeom prst="rect">
            <a:avLst/>
          </a:prstGeom>
        </p:spPr>
      </p:pic>
      <p:sp>
        <p:nvSpPr>
          <p:cNvPr id="6" name="Subtitle 2">
            <a:extLst>
              <a:ext uri="{FF2B5EF4-FFF2-40B4-BE49-F238E27FC236}">
                <a16:creationId xmlns="" xmlns:a16="http://schemas.microsoft.com/office/drawing/2014/main" id="{1B3BAB6C-C06C-4B60-9FAF-820B4B4A21D1}"/>
              </a:ext>
            </a:extLst>
          </p:cNvPr>
          <p:cNvSpPr txBox="1">
            <a:spLocks/>
          </p:cNvSpPr>
          <p:nvPr/>
        </p:nvSpPr>
        <p:spPr>
          <a:xfrm>
            <a:off x="0" y="142569"/>
            <a:ext cx="9144000" cy="685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4000" b="1" dirty="0">
                <a:solidFill>
                  <a:srgbClr val="FF0000"/>
                </a:solidFill>
              </a:rPr>
              <a:t>Comprehensive Strategies</a:t>
            </a:r>
            <a:endParaRPr lang="en-US" sz="4000" dirty="0">
              <a:solidFill>
                <a:srgbClr val="FF0000"/>
              </a:solidFill>
            </a:endParaRPr>
          </a:p>
        </p:txBody>
      </p:sp>
    </p:spTree>
    <p:extLst>
      <p:ext uri="{BB962C8B-B14F-4D97-AF65-F5344CB8AC3E}">
        <p14:creationId xmlns:p14="http://schemas.microsoft.com/office/powerpoint/2010/main" val="1973214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0" y="1129711"/>
            <a:ext cx="887730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175">
              <a:defRPr sz="2000">
                <a:solidFill>
                  <a:schemeClr val="tx1"/>
                </a:solidFill>
                <a:latin typeface="Franklin Gothic Demi" panose="020B0703020102020204" pitchFamily="34" charset="0"/>
              </a:defRPr>
            </a:lvl1pPr>
            <a:lvl2pPr marL="574675" indent="-45720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algn="ctr"/>
            <a:r>
              <a:rPr lang="en-US" altLang="en-US" sz="2800" b="1" dirty="0">
                <a:latin typeface="Franklin Gothic Medium" panose="020B0603020102020204" pitchFamily="34" charset="0"/>
              </a:rPr>
              <a:t>Youth Parties with Alcohol in Homes - Examples</a:t>
            </a:r>
          </a:p>
          <a:p>
            <a:pPr lvl="1" eaLnBrk="1" hangingPunct="1">
              <a:spcBef>
                <a:spcPts val="1800"/>
              </a:spcBef>
            </a:pPr>
            <a:endParaRPr lang="en-US" altLang="en-US" sz="1800" dirty="0">
              <a:solidFill>
                <a:srgbClr val="965918"/>
              </a:solidFill>
              <a:latin typeface="Franklin Gothic Medium" panose="020B0603020102020204" pitchFamily="34" charset="0"/>
            </a:endParaRPr>
          </a:p>
          <a:p>
            <a:pPr lvl="1" eaLnBrk="1" hangingPunct="1">
              <a:spcBef>
                <a:spcPts val="1800"/>
              </a:spcBef>
            </a:pPr>
            <a:r>
              <a:rPr lang="en-US" altLang="en-US" sz="1800" dirty="0">
                <a:solidFill>
                  <a:srgbClr val="965918"/>
                </a:solidFill>
                <a:latin typeface="Franklin Gothic Medium" panose="020B0603020102020204" pitchFamily="34" charset="0"/>
              </a:rPr>
              <a:t>1.  Provide</a:t>
            </a:r>
            <a:r>
              <a:rPr lang="en-US" altLang="en-US" sz="1800" dirty="0">
                <a:latin typeface="Franklin Gothic Medium" panose="020B0603020102020204" pitchFamily="34" charset="0"/>
              </a:rPr>
              <a:t> information</a:t>
            </a:r>
          </a:p>
          <a:p>
            <a:pPr lvl="1" eaLnBrk="1" hangingPunct="1">
              <a:spcBef>
                <a:spcPts val="1800"/>
              </a:spcBef>
            </a:pPr>
            <a:r>
              <a:rPr lang="en-US" altLang="en-US" sz="1800" dirty="0">
                <a:solidFill>
                  <a:srgbClr val="965918"/>
                </a:solidFill>
                <a:latin typeface="Franklin Gothic Medium" panose="020B0603020102020204" pitchFamily="34" charset="0"/>
              </a:rPr>
              <a:t>2.  Build</a:t>
            </a:r>
            <a:r>
              <a:rPr lang="en-US" altLang="en-US" sz="1800" dirty="0">
                <a:latin typeface="Franklin Gothic Medium" panose="020B0603020102020204" pitchFamily="34" charset="0"/>
              </a:rPr>
              <a:t> skills</a:t>
            </a:r>
          </a:p>
          <a:p>
            <a:pPr lvl="1" eaLnBrk="1" hangingPunct="1">
              <a:spcBef>
                <a:spcPts val="1800"/>
              </a:spcBef>
            </a:pPr>
            <a:r>
              <a:rPr lang="en-US" altLang="en-US" sz="1800" dirty="0">
                <a:solidFill>
                  <a:srgbClr val="965918"/>
                </a:solidFill>
                <a:latin typeface="Franklin Gothic Medium" panose="020B0603020102020204" pitchFamily="34" charset="0"/>
              </a:rPr>
              <a:t>3.  Provide</a:t>
            </a:r>
            <a:r>
              <a:rPr lang="en-US" altLang="en-US" sz="1800" dirty="0">
                <a:latin typeface="Franklin Gothic Medium" panose="020B0603020102020204" pitchFamily="34" charset="0"/>
              </a:rPr>
              <a:t> support</a:t>
            </a:r>
          </a:p>
          <a:p>
            <a:pPr lvl="1" eaLnBrk="1" hangingPunct="1">
              <a:spcBef>
                <a:spcPts val="1800"/>
              </a:spcBef>
            </a:pPr>
            <a:r>
              <a:rPr lang="en-US" altLang="en-US" sz="1800" dirty="0">
                <a:solidFill>
                  <a:srgbClr val="965918"/>
                </a:solidFill>
                <a:latin typeface="Franklin Gothic Medium" panose="020B0603020102020204" pitchFamily="34" charset="0"/>
              </a:rPr>
              <a:t>4.  Change</a:t>
            </a:r>
            <a:r>
              <a:rPr lang="en-US" altLang="en-US" sz="1800" dirty="0">
                <a:latin typeface="Franklin Gothic Medium" panose="020B0603020102020204" pitchFamily="34" charset="0"/>
              </a:rPr>
              <a:t> barriers/access</a:t>
            </a:r>
          </a:p>
          <a:p>
            <a:pPr marL="117475" lvl="1" indent="0" eaLnBrk="1" hangingPunct="1">
              <a:spcBef>
                <a:spcPts val="1800"/>
              </a:spcBef>
            </a:pPr>
            <a:r>
              <a:rPr lang="en-US" altLang="en-US" sz="1800" dirty="0">
                <a:solidFill>
                  <a:srgbClr val="965918"/>
                </a:solidFill>
                <a:latin typeface="Franklin Gothic Medium" panose="020B0603020102020204" pitchFamily="34" charset="0"/>
              </a:rPr>
              <a:t>5.  Change</a:t>
            </a:r>
            <a:r>
              <a:rPr lang="en-US" altLang="en-US" sz="1800" dirty="0">
                <a:latin typeface="Franklin Gothic Medium" panose="020B0603020102020204" pitchFamily="34" charset="0"/>
              </a:rPr>
              <a:t> consequences</a:t>
            </a:r>
          </a:p>
          <a:p>
            <a:pPr marL="117475" lvl="1" indent="0" eaLnBrk="1" hangingPunct="1">
              <a:spcBef>
                <a:spcPts val="1800"/>
              </a:spcBef>
            </a:pPr>
            <a:r>
              <a:rPr lang="en-US" altLang="en-US" sz="1800" dirty="0">
                <a:solidFill>
                  <a:srgbClr val="965918"/>
                </a:solidFill>
                <a:latin typeface="Franklin Gothic Medium" panose="020B0603020102020204" pitchFamily="34" charset="0"/>
              </a:rPr>
              <a:t>6.  Change</a:t>
            </a:r>
            <a:r>
              <a:rPr lang="en-US" altLang="en-US" sz="1800" dirty="0">
                <a:latin typeface="Franklin Gothic Medium" panose="020B0603020102020204" pitchFamily="34" charset="0"/>
              </a:rPr>
              <a:t> the physical design</a:t>
            </a:r>
          </a:p>
          <a:p>
            <a:pPr lvl="1" eaLnBrk="1" hangingPunct="1">
              <a:spcBef>
                <a:spcPts val="1800"/>
              </a:spcBef>
            </a:pPr>
            <a:r>
              <a:rPr lang="en-US" altLang="en-US" sz="1800" dirty="0">
                <a:solidFill>
                  <a:srgbClr val="965918"/>
                </a:solidFill>
                <a:latin typeface="Franklin Gothic Medium" panose="020B0603020102020204" pitchFamily="34" charset="0"/>
              </a:rPr>
              <a:t>7.  Change</a:t>
            </a:r>
            <a:r>
              <a:rPr lang="en-US" altLang="en-US" sz="1800" dirty="0">
                <a:latin typeface="Franklin Gothic Medium" panose="020B0603020102020204" pitchFamily="34" charset="0"/>
              </a:rPr>
              <a:t> policies</a:t>
            </a:r>
            <a:endParaRPr lang="en-US" altLang="en-US" sz="1800" b="1" dirty="0">
              <a:latin typeface="Arial" panose="020B0604020202020204" pitchFamily="34" charset="0"/>
            </a:endParaRPr>
          </a:p>
        </p:txBody>
      </p:sp>
      <p:sp>
        <p:nvSpPr>
          <p:cNvPr id="7" name="Subtitle 2"/>
          <p:cNvSpPr txBox="1">
            <a:spLocks/>
          </p:cNvSpPr>
          <p:nvPr/>
        </p:nvSpPr>
        <p:spPr>
          <a:xfrm>
            <a:off x="0" y="142569"/>
            <a:ext cx="9144000" cy="685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4000" b="1" dirty="0">
                <a:solidFill>
                  <a:srgbClr val="FF0000"/>
                </a:solidFill>
              </a:rPr>
              <a:t>Comprehensive Strategies</a:t>
            </a:r>
            <a:endParaRPr lang="en-US" sz="4000" dirty="0">
              <a:solidFill>
                <a:srgbClr val="FF0000"/>
              </a:solidFill>
            </a:endParaRPr>
          </a:p>
        </p:txBody>
      </p:sp>
      <p:sp>
        <p:nvSpPr>
          <p:cNvPr id="2" name="Rectangle 1">
            <a:extLst>
              <a:ext uri="{FF2B5EF4-FFF2-40B4-BE49-F238E27FC236}">
                <a16:creationId xmlns="" xmlns:a16="http://schemas.microsoft.com/office/drawing/2014/main" id="{47252AA7-93ED-4BBD-89A2-5DD97B6F4674}"/>
              </a:ext>
            </a:extLst>
          </p:cNvPr>
          <p:cNvSpPr/>
          <p:nvPr/>
        </p:nvSpPr>
        <p:spPr>
          <a:xfrm>
            <a:off x="3484312" y="2300331"/>
            <a:ext cx="5714999" cy="3754874"/>
          </a:xfrm>
          <a:prstGeom prst="rect">
            <a:avLst/>
          </a:prstGeom>
        </p:spPr>
        <p:txBody>
          <a:bodyPr wrap="square">
            <a:spAutoFit/>
          </a:bodyPr>
          <a:lstStyle/>
          <a:p>
            <a:pPr marL="457200" indent="-457200">
              <a:spcBef>
                <a:spcPts val="600"/>
              </a:spcBef>
            </a:pPr>
            <a:r>
              <a:rPr lang="en-US" sz="2000" b="1" dirty="0"/>
              <a:t>- Media Campaigns Targeting Parents</a:t>
            </a:r>
          </a:p>
          <a:p>
            <a:pPr marL="457200" indent="-457200">
              <a:spcBef>
                <a:spcPts val="600"/>
              </a:spcBef>
            </a:pPr>
            <a:r>
              <a:rPr lang="en-US" sz="2000" b="1" dirty="0"/>
              <a:t>- Promote Safe Party Practices </a:t>
            </a:r>
          </a:p>
          <a:p>
            <a:pPr marL="457200" indent="-457200">
              <a:spcBef>
                <a:spcPts val="600"/>
              </a:spcBef>
            </a:pPr>
            <a:r>
              <a:rPr lang="en-US" sz="2000" b="1" dirty="0"/>
              <a:t>- Visible enforcement</a:t>
            </a:r>
          </a:p>
          <a:p>
            <a:pPr marL="457200" indent="-457200">
              <a:spcBef>
                <a:spcPts val="600"/>
              </a:spcBef>
            </a:pPr>
            <a:r>
              <a:rPr lang="en-US" sz="2000" b="1" dirty="0"/>
              <a:t>- Party Dispersal Training</a:t>
            </a:r>
          </a:p>
          <a:p>
            <a:pPr marL="457200" indent="-457200">
              <a:spcBef>
                <a:spcPts val="600"/>
              </a:spcBef>
            </a:pPr>
            <a:r>
              <a:rPr lang="en-US" sz="2000" b="1" dirty="0"/>
              <a:t>- Awareness / Social Norm Campaign</a:t>
            </a:r>
          </a:p>
          <a:p>
            <a:pPr marL="457200" indent="-457200">
              <a:spcBef>
                <a:spcPts val="600"/>
              </a:spcBef>
            </a:pPr>
            <a:r>
              <a:rPr lang="en-US" sz="2000" b="1" dirty="0"/>
              <a:t>- Youth Engagement and Leadership</a:t>
            </a:r>
          </a:p>
          <a:p>
            <a:pPr marL="457200" indent="-457200">
              <a:spcBef>
                <a:spcPts val="600"/>
              </a:spcBef>
            </a:pPr>
            <a:r>
              <a:rPr lang="en-US" sz="2000" b="1" dirty="0"/>
              <a:t>- Tiplines</a:t>
            </a:r>
          </a:p>
          <a:p>
            <a:pPr marL="457200" indent="-457200">
              <a:spcBef>
                <a:spcPts val="600"/>
              </a:spcBef>
            </a:pPr>
            <a:r>
              <a:rPr lang="en-US" sz="2000" b="1" dirty="0"/>
              <a:t>- Party Patrols</a:t>
            </a:r>
          </a:p>
          <a:p>
            <a:pPr marL="457200" indent="-457200">
              <a:spcBef>
                <a:spcPts val="600"/>
              </a:spcBef>
            </a:pPr>
            <a:r>
              <a:rPr lang="en-US" sz="2000" b="1" i="1" dirty="0"/>
              <a:t>- Social Host Laws, Teen Party &amp; Noise Ordinances</a:t>
            </a:r>
            <a:r>
              <a:rPr lang="en-US" b="1" dirty="0"/>
              <a:t/>
            </a:r>
            <a:br>
              <a:rPr lang="en-US" b="1" dirty="0"/>
            </a:br>
            <a:endParaRPr lang="en-US" b="1" dirty="0"/>
          </a:p>
        </p:txBody>
      </p:sp>
      <p:sp>
        <p:nvSpPr>
          <p:cNvPr id="6" name="Left Brace 5">
            <a:extLst>
              <a:ext uri="{FF2B5EF4-FFF2-40B4-BE49-F238E27FC236}">
                <a16:creationId xmlns="" xmlns:a16="http://schemas.microsoft.com/office/drawing/2014/main" id="{994A0237-CE85-4068-BE19-A38A151F02C0}"/>
              </a:ext>
            </a:extLst>
          </p:cNvPr>
          <p:cNvSpPr/>
          <p:nvPr/>
        </p:nvSpPr>
        <p:spPr>
          <a:xfrm>
            <a:off x="3041859" y="2257106"/>
            <a:ext cx="516193" cy="3458476"/>
          </a:xfrm>
          <a:prstGeom prst="leftBrace">
            <a:avLst>
              <a:gd name="adj1" fmla="val 8333"/>
              <a:gd name="adj2" fmla="val 511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07164786"/>
      </p:ext>
    </p:extLst>
  </p:cSld>
  <p:clrMapOvr>
    <a:masterClrMapping/>
  </p:clrMapOvr>
  <p:transition>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 xmlns:a16="http://schemas.microsoft.com/office/drawing/2014/main" id="{1D6985A4-BD62-43C3-9DE7-FF73F2B4B239}"/>
              </a:ext>
            </a:extLst>
          </p:cNvPr>
          <p:cNvSpPr txBox="1">
            <a:spLocks noChangeArrowheads="1"/>
          </p:cNvSpPr>
          <p:nvPr/>
        </p:nvSpPr>
        <p:spPr bwMode="auto">
          <a:xfrm>
            <a:off x="228600" y="1268899"/>
            <a:ext cx="82763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4000" b="1" dirty="0">
                <a:solidFill>
                  <a:srgbClr val="FF0000"/>
                </a:solidFill>
                <a:latin typeface="+mn-lt"/>
              </a:rPr>
              <a:t>ACTIVITY</a:t>
            </a:r>
            <a:endParaRPr lang="en-US" altLang="en-US" sz="3200" b="1" dirty="0">
              <a:solidFill>
                <a:srgbClr val="FF0000"/>
              </a:solidFill>
              <a:latin typeface="+mn-lt"/>
            </a:endParaRPr>
          </a:p>
        </p:txBody>
      </p:sp>
      <p:sp>
        <p:nvSpPr>
          <p:cNvPr id="5" name="TextBox 4">
            <a:extLst>
              <a:ext uri="{FF2B5EF4-FFF2-40B4-BE49-F238E27FC236}">
                <a16:creationId xmlns="" xmlns:a16="http://schemas.microsoft.com/office/drawing/2014/main" id="{C6F86E45-43D3-41B7-B3A5-DD03C03B8720}"/>
              </a:ext>
            </a:extLst>
          </p:cNvPr>
          <p:cNvSpPr txBox="1"/>
          <p:nvPr/>
        </p:nvSpPr>
        <p:spPr>
          <a:xfrm>
            <a:off x="228600" y="1976785"/>
            <a:ext cx="6246163" cy="4401205"/>
          </a:xfrm>
          <a:prstGeom prst="rect">
            <a:avLst/>
          </a:prstGeom>
          <a:noFill/>
        </p:spPr>
        <p:txBody>
          <a:bodyPr wrap="square" rtlCol="0">
            <a:spAutoFit/>
          </a:bodyPr>
          <a:lstStyle/>
          <a:p>
            <a:r>
              <a:rPr lang="en-US" sz="2800" dirty="0"/>
              <a:t>Review your Strategies &amp; Action Plans for one Priority Local Condition:</a:t>
            </a:r>
          </a:p>
          <a:p>
            <a:pPr marL="514350" indent="-514350">
              <a:buFont typeface="+mj-lt"/>
              <a:buAutoNum type="arabicPeriod"/>
            </a:pPr>
            <a:r>
              <a:rPr lang="en-US" sz="2800" dirty="0"/>
              <a:t>What specific policy is to be changed? Have you confirmed with law enforcement?</a:t>
            </a:r>
          </a:p>
          <a:p>
            <a:r>
              <a:rPr lang="en-US" sz="2800" dirty="0"/>
              <a:t> </a:t>
            </a:r>
          </a:p>
          <a:p>
            <a:pPr marL="515938" indent="-515938">
              <a:buAutoNum type="arabicPeriod" startAt="2"/>
            </a:pPr>
            <a:r>
              <a:rPr lang="en-US" sz="2800" dirty="0"/>
              <a:t>How do your other strategies “complement” the policy change?</a:t>
            </a:r>
          </a:p>
          <a:p>
            <a:pPr marL="515938" indent="-515938">
              <a:buAutoNum type="arabicPeriod" startAt="2"/>
            </a:pPr>
            <a:endParaRPr lang="en-US" sz="2800" dirty="0"/>
          </a:p>
          <a:p>
            <a:pPr marL="515938" indent="-515938">
              <a:buAutoNum type="arabicPeriod" startAt="2"/>
            </a:pPr>
            <a:r>
              <a:rPr lang="en-US" sz="2800" dirty="0"/>
              <a:t>Are there other strategies to include?</a:t>
            </a:r>
          </a:p>
        </p:txBody>
      </p:sp>
      <p:pic>
        <p:nvPicPr>
          <p:cNvPr id="7" name="Picture 6">
            <a:extLst>
              <a:ext uri="{FF2B5EF4-FFF2-40B4-BE49-F238E27FC236}">
                <a16:creationId xmlns="" xmlns:a16="http://schemas.microsoft.com/office/drawing/2014/main" id="{9B1A7A20-4323-41CB-B966-1C43EC9FB544}"/>
              </a:ext>
            </a:extLst>
          </p:cNvPr>
          <p:cNvPicPr>
            <a:picLocks noChangeAspect="1"/>
          </p:cNvPicPr>
          <p:nvPr/>
        </p:nvPicPr>
        <p:blipFill>
          <a:blip r:embed="rId2"/>
          <a:stretch>
            <a:fillRect/>
          </a:stretch>
        </p:blipFill>
        <p:spPr>
          <a:xfrm>
            <a:off x="6414040" y="2271039"/>
            <a:ext cx="2434991" cy="3296936"/>
          </a:xfrm>
          <a:prstGeom prst="rect">
            <a:avLst/>
          </a:prstGeom>
        </p:spPr>
      </p:pic>
      <p:sp>
        <p:nvSpPr>
          <p:cNvPr id="8" name="Rectangle 7">
            <a:extLst>
              <a:ext uri="{FF2B5EF4-FFF2-40B4-BE49-F238E27FC236}">
                <a16:creationId xmlns="" xmlns:a16="http://schemas.microsoft.com/office/drawing/2014/main" id="{0046BCB5-6418-49BC-9559-0D82BFAA4604}"/>
              </a:ext>
            </a:extLst>
          </p:cNvPr>
          <p:cNvSpPr/>
          <p:nvPr/>
        </p:nvSpPr>
        <p:spPr>
          <a:xfrm>
            <a:off x="228600" y="20538"/>
            <a:ext cx="8548515" cy="954107"/>
          </a:xfrm>
          <a:prstGeom prst="rect">
            <a:avLst/>
          </a:prstGeom>
        </p:spPr>
        <p:txBody>
          <a:bodyPr wrap="square">
            <a:spAutoFit/>
          </a:bodyPr>
          <a:lstStyle/>
          <a:p>
            <a:pPr algn="ctr"/>
            <a:r>
              <a:rPr lang="en-US" altLang="en-US" sz="2800" dirty="0">
                <a:solidFill>
                  <a:srgbClr val="FF0000"/>
                </a:solidFill>
                <a:latin typeface="Arial" panose="020B0604020202020204" pitchFamily="34" charset="0"/>
              </a:rPr>
              <a:t>Social Host, Loud Party Ordinance, Teen Party Ordinance, Party Patrol</a:t>
            </a:r>
          </a:p>
        </p:txBody>
      </p:sp>
    </p:spTree>
    <p:extLst>
      <p:ext uri="{BB962C8B-B14F-4D97-AF65-F5344CB8AC3E}">
        <p14:creationId xmlns:p14="http://schemas.microsoft.com/office/powerpoint/2010/main" val="1828424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266700" y="1380433"/>
            <a:ext cx="88773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175">
              <a:defRPr sz="2000">
                <a:solidFill>
                  <a:schemeClr val="tx1"/>
                </a:solidFill>
                <a:latin typeface="Franklin Gothic Demi" panose="020B0703020102020204" pitchFamily="34" charset="0"/>
              </a:defRPr>
            </a:lvl1pPr>
            <a:lvl2pPr marL="574675" indent="-45720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marL="1254125" indent="-1250950" eaLnBrk="1" hangingPunct="1"/>
            <a:r>
              <a:rPr lang="en-US" altLang="en-US" sz="2800" dirty="0">
                <a:latin typeface="Arial" panose="020B0604020202020204" pitchFamily="34" charset="0"/>
              </a:rPr>
              <a:t>Part 1:  Social Host, Loud Party Ordinance, Teen Party Ordinance, Party Patrol</a:t>
            </a:r>
          </a:p>
          <a:p>
            <a:pPr marL="1254125" indent="-1250950" eaLnBrk="1" hangingPunct="1"/>
            <a:endParaRPr lang="en-US" altLang="en-US" sz="2800" dirty="0">
              <a:latin typeface="Arial" panose="020B0604020202020204" pitchFamily="34" charset="0"/>
            </a:endParaRPr>
          </a:p>
          <a:p>
            <a:pPr marL="1254125" indent="-1250950" eaLnBrk="1" hangingPunct="1"/>
            <a:r>
              <a:rPr lang="en-US" altLang="en-US" sz="2800" dirty="0">
                <a:solidFill>
                  <a:srgbClr val="FF0000"/>
                </a:solidFill>
                <a:latin typeface="Arial" panose="020B0604020202020204" pitchFamily="34" charset="0"/>
              </a:rPr>
              <a:t>Part 2:  Media Campaign</a:t>
            </a:r>
          </a:p>
          <a:p>
            <a:pPr marL="1254125" indent="-1250950" eaLnBrk="1" hangingPunct="1"/>
            <a:endParaRPr lang="en-US" altLang="en-US" sz="2800" dirty="0">
              <a:latin typeface="Arial" panose="020B0604020202020204" pitchFamily="34" charset="0"/>
            </a:endParaRPr>
          </a:p>
          <a:p>
            <a:pPr marL="1254125" indent="-1250950" eaLnBrk="1" hangingPunct="1"/>
            <a:r>
              <a:rPr lang="en-US" altLang="en-US" sz="2800" dirty="0">
                <a:latin typeface="Arial" panose="020B0604020202020204" pitchFamily="34" charset="0"/>
              </a:rPr>
              <a:t>Part 3:  Sequencing Strategies / Engaging the Community</a:t>
            </a:r>
          </a:p>
          <a:p>
            <a:pPr marL="1254125" indent="-1250950" eaLnBrk="1" hangingPunct="1"/>
            <a:endParaRPr lang="en-US" altLang="en-US" sz="2800" dirty="0">
              <a:latin typeface="Arial" panose="020B0604020202020204" pitchFamily="34" charset="0"/>
            </a:endParaRPr>
          </a:p>
          <a:p>
            <a:pPr marL="1254125" indent="-1250950" eaLnBrk="1" hangingPunct="1"/>
            <a:r>
              <a:rPr lang="en-US" altLang="en-US" sz="2800" dirty="0">
                <a:latin typeface="Arial" panose="020B0604020202020204" pitchFamily="34" charset="0"/>
              </a:rPr>
              <a:t>Part 4:  Policy Steps</a:t>
            </a:r>
          </a:p>
          <a:p>
            <a:pPr marL="1254125" indent="-1250950" eaLnBrk="1" hangingPunct="1"/>
            <a:endParaRPr lang="en-US" altLang="en-US" sz="2800" dirty="0">
              <a:latin typeface="Arial" panose="020B0604020202020204" pitchFamily="34" charset="0"/>
            </a:endParaRPr>
          </a:p>
          <a:p>
            <a:pPr marL="1254125" indent="-1250950" eaLnBrk="1" hangingPunct="1"/>
            <a:r>
              <a:rPr lang="en-US" altLang="en-US" sz="2800" dirty="0">
                <a:latin typeface="Arial" panose="020B0604020202020204" pitchFamily="34" charset="0"/>
              </a:rPr>
              <a:t>Part 5:  Building Capacity Discussion</a:t>
            </a:r>
          </a:p>
          <a:p>
            <a:pPr eaLnBrk="1" hangingPunct="1"/>
            <a:endParaRPr lang="en-US" altLang="en-US" sz="2800" dirty="0">
              <a:latin typeface="Arial" panose="020B0604020202020204" pitchFamily="34" charset="0"/>
            </a:endParaRPr>
          </a:p>
          <a:p>
            <a:pPr eaLnBrk="1" hangingPunct="1"/>
            <a:endParaRPr lang="en-US" altLang="en-US" sz="2800" dirty="0">
              <a:latin typeface="Arial" panose="020B0604020202020204" pitchFamily="34" charset="0"/>
            </a:endParaRPr>
          </a:p>
        </p:txBody>
      </p:sp>
      <p:sp>
        <p:nvSpPr>
          <p:cNvPr id="7" name="Subtitle 2"/>
          <p:cNvSpPr txBox="1">
            <a:spLocks/>
          </p:cNvSpPr>
          <p:nvPr/>
        </p:nvSpPr>
        <p:spPr>
          <a:xfrm>
            <a:off x="0" y="142569"/>
            <a:ext cx="9144000" cy="685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4400" b="1" dirty="0"/>
              <a:t>Implementation</a:t>
            </a:r>
            <a:endParaRPr lang="en-US" sz="4400" dirty="0"/>
          </a:p>
        </p:txBody>
      </p:sp>
    </p:spTree>
    <p:extLst>
      <p:ext uri="{BB962C8B-B14F-4D97-AF65-F5344CB8AC3E}">
        <p14:creationId xmlns:p14="http://schemas.microsoft.com/office/powerpoint/2010/main" val="3683809330"/>
      </p:ext>
    </p:extLst>
  </p:cSld>
  <p:clrMapOvr>
    <a:masterClrMapping/>
  </p:clrMapOvr>
  <p:transition>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427314" y="1339138"/>
            <a:ext cx="8289371"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9163">
              <a:tabLst>
                <a:tab pos="461963" algn="l"/>
                <a:tab pos="5029200" algn="l"/>
                <a:tab pos="5491163" algn="l"/>
              </a:tabLst>
              <a:defRPr sz="2000">
                <a:solidFill>
                  <a:schemeClr val="tx1"/>
                </a:solidFill>
                <a:latin typeface="Franklin Gothic Demi" panose="020B0703020102020204" pitchFamily="34" charset="0"/>
              </a:defRPr>
            </a:lvl1pPr>
            <a:lvl2pPr marL="742950" indent="-285750" defTabSz="919163">
              <a:tabLst>
                <a:tab pos="461963" algn="l"/>
                <a:tab pos="5029200" algn="l"/>
                <a:tab pos="5491163" algn="l"/>
              </a:tabLst>
              <a:defRPr sz="2000">
                <a:solidFill>
                  <a:schemeClr val="tx1"/>
                </a:solidFill>
                <a:latin typeface="Franklin Gothic Demi" panose="020B0703020102020204" pitchFamily="34" charset="0"/>
              </a:defRPr>
            </a:lvl2pPr>
            <a:lvl3pPr marL="1143000" indent="-228600" defTabSz="919163">
              <a:tabLst>
                <a:tab pos="461963" algn="l"/>
                <a:tab pos="5029200" algn="l"/>
                <a:tab pos="5491163" algn="l"/>
              </a:tabLst>
              <a:defRPr sz="2000">
                <a:solidFill>
                  <a:schemeClr val="tx1"/>
                </a:solidFill>
                <a:latin typeface="Franklin Gothic Demi" panose="020B0703020102020204" pitchFamily="34" charset="0"/>
              </a:defRPr>
            </a:lvl3pPr>
            <a:lvl4pPr marL="1600200" indent="-228600" defTabSz="919163">
              <a:tabLst>
                <a:tab pos="461963" algn="l"/>
                <a:tab pos="5029200" algn="l"/>
                <a:tab pos="5491163" algn="l"/>
              </a:tabLst>
              <a:defRPr sz="2000">
                <a:solidFill>
                  <a:schemeClr val="tx1"/>
                </a:solidFill>
                <a:latin typeface="Franklin Gothic Demi" panose="020B0703020102020204" pitchFamily="34" charset="0"/>
              </a:defRPr>
            </a:lvl4pPr>
            <a:lvl5pPr marL="2057400" indent="-228600" defTabSz="919163">
              <a:tabLst>
                <a:tab pos="461963" algn="l"/>
                <a:tab pos="5029200" algn="l"/>
                <a:tab pos="5491163" algn="l"/>
              </a:tabLst>
              <a:defRPr sz="2000">
                <a:solidFill>
                  <a:schemeClr val="tx1"/>
                </a:solidFill>
                <a:latin typeface="Franklin Gothic Demi" panose="020B0703020102020204" pitchFamily="34" charset="0"/>
              </a:defRPr>
            </a:lvl5pPr>
            <a:lvl6pPr marL="2514600" indent="-228600" defTabSz="919163" eaLnBrk="0" fontAlgn="base" hangingPunct="0">
              <a:spcBef>
                <a:spcPct val="0"/>
              </a:spcBef>
              <a:spcAft>
                <a:spcPct val="0"/>
              </a:spcAft>
              <a:tabLst>
                <a:tab pos="461963" algn="l"/>
                <a:tab pos="5029200" algn="l"/>
                <a:tab pos="5491163" algn="l"/>
              </a:tabLst>
              <a:defRPr sz="2000">
                <a:solidFill>
                  <a:schemeClr val="tx1"/>
                </a:solidFill>
                <a:latin typeface="Franklin Gothic Demi" panose="020B0703020102020204" pitchFamily="34" charset="0"/>
              </a:defRPr>
            </a:lvl6pPr>
            <a:lvl7pPr marL="2971800" indent="-228600" defTabSz="919163" eaLnBrk="0" fontAlgn="base" hangingPunct="0">
              <a:spcBef>
                <a:spcPct val="0"/>
              </a:spcBef>
              <a:spcAft>
                <a:spcPct val="0"/>
              </a:spcAft>
              <a:tabLst>
                <a:tab pos="461963" algn="l"/>
                <a:tab pos="5029200" algn="l"/>
                <a:tab pos="5491163" algn="l"/>
              </a:tabLst>
              <a:defRPr sz="2000">
                <a:solidFill>
                  <a:schemeClr val="tx1"/>
                </a:solidFill>
                <a:latin typeface="Franklin Gothic Demi" panose="020B0703020102020204" pitchFamily="34" charset="0"/>
              </a:defRPr>
            </a:lvl7pPr>
            <a:lvl8pPr marL="3429000" indent="-228600" defTabSz="919163" eaLnBrk="0" fontAlgn="base" hangingPunct="0">
              <a:spcBef>
                <a:spcPct val="0"/>
              </a:spcBef>
              <a:spcAft>
                <a:spcPct val="0"/>
              </a:spcAft>
              <a:tabLst>
                <a:tab pos="461963" algn="l"/>
                <a:tab pos="5029200" algn="l"/>
                <a:tab pos="5491163" algn="l"/>
              </a:tabLst>
              <a:defRPr sz="2000">
                <a:solidFill>
                  <a:schemeClr val="tx1"/>
                </a:solidFill>
                <a:latin typeface="Franklin Gothic Demi" panose="020B0703020102020204" pitchFamily="34" charset="0"/>
              </a:defRPr>
            </a:lvl8pPr>
            <a:lvl9pPr marL="3886200" indent="-228600" defTabSz="919163" eaLnBrk="0" fontAlgn="base" hangingPunct="0">
              <a:spcBef>
                <a:spcPct val="0"/>
              </a:spcBef>
              <a:spcAft>
                <a:spcPct val="0"/>
              </a:spcAft>
              <a:tabLst>
                <a:tab pos="461963" algn="l"/>
                <a:tab pos="5029200" algn="l"/>
                <a:tab pos="5491163" algn="l"/>
              </a:tabLst>
              <a:defRPr sz="2000">
                <a:solidFill>
                  <a:schemeClr val="tx1"/>
                </a:solidFill>
                <a:latin typeface="Franklin Gothic Demi" panose="020B0703020102020204" pitchFamily="34" charset="0"/>
              </a:defRPr>
            </a:lvl9pPr>
          </a:lstStyle>
          <a:p>
            <a:pPr eaLnBrk="1" hangingPunct="1">
              <a:spcBef>
                <a:spcPts val="600"/>
              </a:spcBef>
            </a:pPr>
            <a:r>
              <a:rPr lang="en-US" altLang="en-US" sz="2800" b="1" dirty="0">
                <a:latin typeface="+mn-lt"/>
              </a:rPr>
              <a:t>Description:</a:t>
            </a:r>
          </a:p>
          <a:p>
            <a:pPr marL="457200" indent="-457200">
              <a:spcBef>
                <a:spcPts val="600"/>
              </a:spcBef>
              <a:buFont typeface="Arial" panose="020B0604020202020204" pitchFamily="34" charset="0"/>
              <a:buChar char="•"/>
            </a:pPr>
            <a:r>
              <a:rPr lang="en-US" sz="2800" dirty="0">
                <a:latin typeface="+mn-lt"/>
              </a:rPr>
              <a:t>This strategy uses multifaceted, targeted media efforts to dispel misperceptions, gain community support, and enhance prevention efforts.</a:t>
            </a:r>
          </a:p>
          <a:p>
            <a:pPr marL="457200" indent="-457200">
              <a:spcBef>
                <a:spcPts val="600"/>
              </a:spcBef>
              <a:buFont typeface="Arial" panose="020B0604020202020204" pitchFamily="34" charset="0"/>
              <a:buChar char="•"/>
            </a:pPr>
            <a:endParaRPr lang="en-US" sz="2800" dirty="0">
              <a:latin typeface="+mn-lt"/>
            </a:endParaRPr>
          </a:p>
          <a:p>
            <a:pPr marL="457200" indent="-457200">
              <a:spcBef>
                <a:spcPts val="600"/>
              </a:spcBef>
              <a:buFont typeface="Arial" panose="020B0604020202020204" pitchFamily="34" charset="0"/>
              <a:buChar char="•"/>
            </a:pPr>
            <a:endParaRPr lang="en-US" sz="2800" dirty="0">
              <a:latin typeface="+mn-lt"/>
            </a:endParaRPr>
          </a:p>
          <a:p>
            <a:pPr marL="457200" indent="-457200">
              <a:spcBef>
                <a:spcPts val="600"/>
              </a:spcBef>
              <a:buFont typeface="Arial" panose="020B0604020202020204" pitchFamily="34" charset="0"/>
              <a:buChar char="•"/>
            </a:pPr>
            <a:endParaRPr lang="en-US" sz="2800" dirty="0">
              <a:latin typeface="+mn-lt"/>
            </a:endParaRPr>
          </a:p>
          <a:p>
            <a:pPr marL="457200" indent="-457200">
              <a:spcBef>
                <a:spcPts val="600"/>
              </a:spcBef>
              <a:buFont typeface="Arial" panose="020B0604020202020204" pitchFamily="34" charset="0"/>
              <a:buChar char="•"/>
            </a:pPr>
            <a:r>
              <a:rPr lang="en-US" sz="2800" dirty="0">
                <a:latin typeface="+mn-lt"/>
              </a:rPr>
              <a:t>Media Campaigns directly relate to a </a:t>
            </a:r>
            <a:r>
              <a:rPr lang="en-US" sz="2800" b="1" u="sng" dirty="0">
                <a:solidFill>
                  <a:srgbClr val="FF0000"/>
                </a:solidFill>
                <a:latin typeface="+mn-lt"/>
              </a:rPr>
              <a:t>priority local condition </a:t>
            </a:r>
            <a:r>
              <a:rPr lang="en-US" sz="2800" dirty="0">
                <a:latin typeface="+mn-lt"/>
              </a:rPr>
              <a:t>– this provides the “content” for the campaign.</a:t>
            </a:r>
            <a:endParaRPr lang="en-US" altLang="en-US" sz="2800" b="1" dirty="0">
              <a:latin typeface="+mn-lt"/>
            </a:endParaRPr>
          </a:p>
        </p:txBody>
      </p:sp>
      <p:sp>
        <p:nvSpPr>
          <p:cNvPr id="4" name="Subtitle 2"/>
          <p:cNvSpPr>
            <a:spLocks noGrp="1"/>
          </p:cNvSpPr>
          <p:nvPr>
            <p:ph type="subTitle" idx="4294967295"/>
          </p:nvPr>
        </p:nvSpPr>
        <p:spPr>
          <a:xfrm>
            <a:off x="0" y="142569"/>
            <a:ext cx="9144000" cy="685800"/>
          </a:xfrm>
          <a:prstGeom prst="rect">
            <a:avLst/>
          </a:prstGeom>
        </p:spPr>
        <p:txBody>
          <a:bodyPr>
            <a:noAutofit/>
          </a:bodyPr>
          <a:lstStyle/>
          <a:p>
            <a:pPr algn="ctr">
              <a:buNone/>
            </a:pPr>
            <a:r>
              <a:rPr lang="en-US" b="1" dirty="0">
                <a:solidFill>
                  <a:srgbClr val="FF0000"/>
                </a:solidFill>
              </a:rPr>
              <a:t>Local Media Campaign, Media Advocacy, or Positive Community Norm Campaign</a:t>
            </a:r>
            <a:endParaRPr lang="en-US" sz="4400" dirty="0">
              <a:solidFill>
                <a:srgbClr val="FF0000"/>
              </a:solidFill>
            </a:endParaRPr>
          </a:p>
        </p:txBody>
      </p:sp>
      <p:pic>
        <p:nvPicPr>
          <p:cNvPr id="2" name="Picture 1">
            <a:extLst>
              <a:ext uri="{FF2B5EF4-FFF2-40B4-BE49-F238E27FC236}">
                <a16:creationId xmlns="" xmlns:a16="http://schemas.microsoft.com/office/drawing/2014/main" id="{295EB8DB-4182-4938-A794-74EB26EC1B96}"/>
              </a:ext>
            </a:extLst>
          </p:cNvPr>
          <p:cNvPicPr>
            <a:picLocks noChangeAspect="1"/>
          </p:cNvPicPr>
          <p:nvPr/>
        </p:nvPicPr>
        <p:blipFill>
          <a:blip r:embed="rId3"/>
          <a:stretch>
            <a:fillRect/>
          </a:stretch>
        </p:blipFill>
        <p:spPr>
          <a:xfrm>
            <a:off x="3815092" y="3345745"/>
            <a:ext cx="2523986" cy="1314745"/>
          </a:xfrm>
          <a:prstGeom prst="rect">
            <a:avLst/>
          </a:prstGeom>
        </p:spPr>
      </p:pic>
    </p:spTree>
    <p:extLst>
      <p:ext uri="{BB962C8B-B14F-4D97-AF65-F5344CB8AC3E}">
        <p14:creationId xmlns:p14="http://schemas.microsoft.com/office/powerpoint/2010/main" val="313535398"/>
      </p:ext>
    </p:extLst>
  </p:cSld>
  <p:clrMapOvr>
    <a:masterClrMapping/>
  </p:clrMapOvr>
  <p:transition>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307" y="1302140"/>
            <a:ext cx="8832743" cy="523220"/>
          </a:xfrm>
          <a:prstGeom prst="rect">
            <a:avLst/>
          </a:prstGeom>
        </p:spPr>
        <p:txBody>
          <a:bodyPr wrap="square">
            <a:spAutoFit/>
          </a:bodyPr>
          <a:lstStyle/>
          <a:p>
            <a:r>
              <a:rPr lang="en-US" sz="2800" dirty="0"/>
              <a:t>What </a:t>
            </a:r>
            <a:r>
              <a:rPr lang="en-US" sz="2800" b="1" dirty="0"/>
              <a:t>local conditions </a:t>
            </a:r>
            <a:r>
              <a:rPr lang="en-US" sz="2800" dirty="0"/>
              <a:t>are addressed by these campaigns?</a:t>
            </a:r>
            <a:endParaRPr lang="en-US" sz="2800" b="1" dirty="0"/>
          </a:p>
        </p:txBody>
      </p:sp>
      <p:sp>
        <p:nvSpPr>
          <p:cNvPr id="3" name="Rectangle 2"/>
          <p:cNvSpPr/>
          <p:nvPr/>
        </p:nvSpPr>
        <p:spPr>
          <a:xfrm>
            <a:off x="259307" y="103327"/>
            <a:ext cx="8243248" cy="954107"/>
          </a:xfrm>
          <a:prstGeom prst="rect">
            <a:avLst/>
          </a:prstGeom>
        </p:spPr>
        <p:txBody>
          <a:bodyPr wrap="square">
            <a:spAutoFit/>
          </a:bodyPr>
          <a:lstStyle/>
          <a:p>
            <a:pPr algn="ctr">
              <a:buNone/>
            </a:pPr>
            <a:r>
              <a:rPr lang="en-US" sz="2800" b="1" dirty="0">
                <a:solidFill>
                  <a:srgbClr val="FF0000"/>
                </a:solidFill>
              </a:rPr>
              <a:t>Local Media Campaign, Media Advocacy, or Positive Community Norm Campaign</a:t>
            </a:r>
            <a:endParaRPr lang="en-US" sz="2800" dirty="0">
              <a:solidFill>
                <a:srgbClr val="FF0000"/>
              </a:solidFill>
            </a:endParaRPr>
          </a:p>
        </p:txBody>
      </p:sp>
      <p:pic>
        <p:nvPicPr>
          <p:cNvPr id="4" name="Picture 3">
            <a:extLst>
              <a:ext uri="{FF2B5EF4-FFF2-40B4-BE49-F238E27FC236}">
                <a16:creationId xmlns="" xmlns:a16="http://schemas.microsoft.com/office/drawing/2014/main" id="{541BF3DB-140D-420F-AF8F-466502A8B8C3}"/>
              </a:ext>
            </a:extLst>
          </p:cNvPr>
          <p:cNvPicPr>
            <a:picLocks noChangeAspect="1"/>
          </p:cNvPicPr>
          <p:nvPr/>
        </p:nvPicPr>
        <p:blipFill rotWithShape="1">
          <a:blip r:embed="rId3"/>
          <a:srcRect b="32056"/>
          <a:stretch/>
        </p:blipFill>
        <p:spPr>
          <a:xfrm>
            <a:off x="659303" y="1929866"/>
            <a:ext cx="1785715" cy="1213278"/>
          </a:xfrm>
          <a:prstGeom prst="rect">
            <a:avLst/>
          </a:prstGeom>
        </p:spPr>
      </p:pic>
      <p:pic>
        <p:nvPicPr>
          <p:cNvPr id="5" name="Picture 4">
            <a:extLst>
              <a:ext uri="{FF2B5EF4-FFF2-40B4-BE49-F238E27FC236}">
                <a16:creationId xmlns="" xmlns:a16="http://schemas.microsoft.com/office/drawing/2014/main" id="{C58DA2E3-DC09-492A-8F18-A928A0A3981E}"/>
              </a:ext>
            </a:extLst>
          </p:cNvPr>
          <p:cNvPicPr>
            <a:picLocks noChangeAspect="1"/>
          </p:cNvPicPr>
          <p:nvPr/>
        </p:nvPicPr>
        <p:blipFill>
          <a:blip r:embed="rId4"/>
          <a:stretch>
            <a:fillRect/>
          </a:stretch>
        </p:blipFill>
        <p:spPr>
          <a:xfrm>
            <a:off x="2973257" y="1847727"/>
            <a:ext cx="2893096" cy="1295416"/>
          </a:xfrm>
          <a:prstGeom prst="rect">
            <a:avLst/>
          </a:prstGeom>
        </p:spPr>
      </p:pic>
      <p:pic>
        <p:nvPicPr>
          <p:cNvPr id="6" name="Picture 5">
            <a:extLst>
              <a:ext uri="{FF2B5EF4-FFF2-40B4-BE49-F238E27FC236}">
                <a16:creationId xmlns="" xmlns:a16="http://schemas.microsoft.com/office/drawing/2014/main" id="{988484BF-05BA-42AB-BFD4-C0BB8A97ED69}"/>
              </a:ext>
            </a:extLst>
          </p:cNvPr>
          <p:cNvPicPr>
            <a:picLocks noChangeAspect="1"/>
          </p:cNvPicPr>
          <p:nvPr/>
        </p:nvPicPr>
        <p:blipFill>
          <a:blip r:embed="rId5"/>
          <a:stretch>
            <a:fillRect/>
          </a:stretch>
        </p:blipFill>
        <p:spPr>
          <a:xfrm>
            <a:off x="6316844" y="1825360"/>
            <a:ext cx="2324715" cy="1741292"/>
          </a:xfrm>
          <a:prstGeom prst="rect">
            <a:avLst/>
          </a:prstGeom>
        </p:spPr>
      </p:pic>
      <p:pic>
        <p:nvPicPr>
          <p:cNvPr id="7" name="Picture 6">
            <a:extLst>
              <a:ext uri="{FF2B5EF4-FFF2-40B4-BE49-F238E27FC236}">
                <a16:creationId xmlns="" xmlns:a16="http://schemas.microsoft.com/office/drawing/2014/main" id="{98883CCA-4261-42C9-9972-29A466063C59}"/>
              </a:ext>
            </a:extLst>
          </p:cNvPr>
          <p:cNvPicPr>
            <a:picLocks noChangeAspect="1"/>
          </p:cNvPicPr>
          <p:nvPr/>
        </p:nvPicPr>
        <p:blipFill>
          <a:blip r:embed="rId6"/>
          <a:stretch>
            <a:fillRect/>
          </a:stretch>
        </p:blipFill>
        <p:spPr>
          <a:xfrm>
            <a:off x="6488864" y="3814590"/>
            <a:ext cx="1719846" cy="2186538"/>
          </a:xfrm>
          <a:prstGeom prst="rect">
            <a:avLst/>
          </a:prstGeom>
        </p:spPr>
      </p:pic>
      <p:pic>
        <p:nvPicPr>
          <p:cNvPr id="8" name="Picture 7">
            <a:extLst>
              <a:ext uri="{FF2B5EF4-FFF2-40B4-BE49-F238E27FC236}">
                <a16:creationId xmlns="" xmlns:a16="http://schemas.microsoft.com/office/drawing/2014/main" id="{30220218-03D2-405C-9282-8924C502FE6B}"/>
              </a:ext>
            </a:extLst>
          </p:cNvPr>
          <p:cNvPicPr>
            <a:picLocks noChangeAspect="1"/>
          </p:cNvPicPr>
          <p:nvPr/>
        </p:nvPicPr>
        <p:blipFill>
          <a:blip r:embed="rId7"/>
          <a:stretch>
            <a:fillRect/>
          </a:stretch>
        </p:blipFill>
        <p:spPr>
          <a:xfrm>
            <a:off x="3377312" y="3391604"/>
            <a:ext cx="1920251" cy="2688351"/>
          </a:xfrm>
          <a:prstGeom prst="rect">
            <a:avLst/>
          </a:prstGeom>
        </p:spPr>
      </p:pic>
      <p:pic>
        <p:nvPicPr>
          <p:cNvPr id="9" name="Picture 8">
            <a:extLst>
              <a:ext uri="{FF2B5EF4-FFF2-40B4-BE49-F238E27FC236}">
                <a16:creationId xmlns="" xmlns:a16="http://schemas.microsoft.com/office/drawing/2014/main" id="{2966153E-E506-4DE0-BA6A-C95F1FEE9703}"/>
              </a:ext>
            </a:extLst>
          </p:cNvPr>
          <p:cNvPicPr>
            <a:picLocks noChangeAspect="1"/>
          </p:cNvPicPr>
          <p:nvPr/>
        </p:nvPicPr>
        <p:blipFill>
          <a:blip r:embed="rId8"/>
          <a:stretch>
            <a:fillRect/>
          </a:stretch>
        </p:blipFill>
        <p:spPr>
          <a:xfrm>
            <a:off x="893239" y="3391604"/>
            <a:ext cx="1752381" cy="2609524"/>
          </a:xfrm>
          <a:prstGeom prst="rect">
            <a:avLst/>
          </a:prstGeom>
        </p:spPr>
      </p:pic>
    </p:spTree>
    <p:extLst>
      <p:ext uri="{BB962C8B-B14F-4D97-AF65-F5344CB8AC3E}">
        <p14:creationId xmlns:p14="http://schemas.microsoft.com/office/powerpoint/2010/main" val="2760365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432" y="1228398"/>
            <a:ext cx="8434795" cy="4832092"/>
          </a:xfrm>
          <a:prstGeom prst="rect">
            <a:avLst/>
          </a:prstGeom>
        </p:spPr>
        <p:txBody>
          <a:bodyPr wrap="square">
            <a:spAutoFit/>
          </a:bodyPr>
          <a:lstStyle/>
          <a:p>
            <a:r>
              <a:rPr lang="en-US" sz="2800" dirty="0"/>
              <a:t>Goal is to establish a compelling message and marketing campaign that resonates with ALL </a:t>
            </a:r>
            <a:r>
              <a:rPr lang="en-US" sz="2800" b="1" dirty="0"/>
              <a:t>target audiences </a:t>
            </a:r>
            <a:r>
              <a:rPr lang="en-US" sz="2800" dirty="0"/>
              <a:t>in order to address a </a:t>
            </a:r>
            <a:r>
              <a:rPr lang="en-US" sz="2800" b="1" dirty="0"/>
              <a:t>local condition</a:t>
            </a:r>
          </a:p>
          <a:p>
            <a:endParaRPr lang="en-US" sz="2800" dirty="0"/>
          </a:p>
          <a:p>
            <a:r>
              <a:rPr lang="en-US" sz="2800" dirty="0"/>
              <a:t>This will be achieved by creating a powerful campaign using a wide range of media that: </a:t>
            </a:r>
          </a:p>
          <a:p>
            <a:pPr marL="442913" indent="-342900">
              <a:buFont typeface="Arial" charset="0"/>
              <a:buChar char="•"/>
            </a:pPr>
            <a:r>
              <a:rPr lang="en-US" sz="2800" dirty="0"/>
              <a:t>Informs and educates about the dangers of underage drinking</a:t>
            </a:r>
          </a:p>
          <a:p>
            <a:pPr marL="900113" lvl="1" indent="-342900">
              <a:buFont typeface="Arial" charset="0"/>
              <a:buChar char="•"/>
            </a:pPr>
            <a:r>
              <a:rPr lang="en-US" sz="2800" dirty="0"/>
              <a:t>Informs each audience as to the role they play in the effort</a:t>
            </a:r>
          </a:p>
          <a:p>
            <a:pPr marL="900113" lvl="1" indent="-342900">
              <a:buFont typeface="Arial" charset="0"/>
              <a:buChar char="•"/>
            </a:pPr>
            <a:r>
              <a:rPr lang="en-US" sz="2800" b="1" dirty="0"/>
              <a:t>Encourages positive action</a:t>
            </a:r>
          </a:p>
        </p:txBody>
      </p:sp>
      <p:sp>
        <p:nvSpPr>
          <p:cNvPr id="3" name="Rectangle 2"/>
          <p:cNvSpPr/>
          <p:nvPr/>
        </p:nvSpPr>
        <p:spPr>
          <a:xfrm>
            <a:off x="259307" y="103327"/>
            <a:ext cx="8243248" cy="954107"/>
          </a:xfrm>
          <a:prstGeom prst="rect">
            <a:avLst/>
          </a:prstGeom>
        </p:spPr>
        <p:txBody>
          <a:bodyPr wrap="square">
            <a:spAutoFit/>
          </a:bodyPr>
          <a:lstStyle/>
          <a:p>
            <a:pPr algn="ctr">
              <a:buNone/>
            </a:pPr>
            <a:r>
              <a:rPr lang="en-US" sz="2800" b="1" dirty="0">
                <a:solidFill>
                  <a:srgbClr val="FF0000"/>
                </a:solidFill>
              </a:rPr>
              <a:t>Local Media Campaign, Media Advocacy, or Positive Community Norm Campaign</a:t>
            </a:r>
            <a:endParaRPr lang="en-US" sz="2800" dirty="0">
              <a:solidFill>
                <a:srgbClr val="FF0000"/>
              </a:solidFill>
            </a:endParaRPr>
          </a:p>
        </p:txBody>
      </p:sp>
    </p:spTree>
    <p:extLst>
      <p:ext uri="{BB962C8B-B14F-4D97-AF65-F5344CB8AC3E}">
        <p14:creationId xmlns:p14="http://schemas.microsoft.com/office/powerpoint/2010/main" val="2094149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4C6F38-2836-4A04-ADBE-ACCE748E021F}"/>
              </a:ext>
            </a:extLst>
          </p:cNvPr>
          <p:cNvSpPr>
            <a:spLocks noGrp="1"/>
          </p:cNvSpPr>
          <p:nvPr>
            <p:ph type="title"/>
          </p:nvPr>
        </p:nvSpPr>
        <p:spPr>
          <a:xfrm>
            <a:off x="628650" y="272956"/>
            <a:ext cx="8392520" cy="1325563"/>
          </a:xfrm>
        </p:spPr>
        <p:txBody>
          <a:bodyPr/>
          <a:lstStyle/>
          <a:p>
            <a:pPr algn="ctr"/>
            <a:r>
              <a:rPr lang="en-US" sz="3600" b="1" dirty="0">
                <a:latin typeface="+mn-lt"/>
              </a:rPr>
              <a:t>Creating a Social Marketing Campaign</a:t>
            </a:r>
          </a:p>
        </p:txBody>
      </p:sp>
      <p:sp>
        <p:nvSpPr>
          <p:cNvPr id="3" name="Content Placeholder 2">
            <a:extLst>
              <a:ext uri="{FF2B5EF4-FFF2-40B4-BE49-F238E27FC236}">
                <a16:creationId xmlns="" xmlns:a16="http://schemas.microsoft.com/office/drawing/2014/main" id="{A7793469-2849-4B1B-B7B0-9079CEA0F99B}"/>
              </a:ext>
            </a:extLst>
          </p:cNvPr>
          <p:cNvSpPr>
            <a:spLocks noGrp="1"/>
          </p:cNvSpPr>
          <p:nvPr>
            <p:ph idx="1"/>
          </p:nvPr>
        </p:nvSpPr>
        <p:spPr>
          <a:xfrm>
            <a:off x="628650" y="1541221"/>
            <a:ext cx="7886700" cy="4351338"/>
          </a:xfrm>
        </p:spPr>
        <p:txBody>
          <a:bodyPr/>
          <a:lstStyle/>
          <a:p>
            <a:pPr marL="0" indent="0" algn="ctr">
              <a:buNone/>
            </a:pPr>
            <a:r>
              <a:rPr lang="en-US" b="0" dirty="0"/>
              <a:t>Social marketing is the use of commercial marketing principles and techniques </a:t>
            </a:r>
            <a:br>
              <a:rPr lang="en-US" b="0" dirty="0"/>
            </a:br>
            <a:r>
              <a:rPr lang="en-US" b="0" dirty="0"/>
              <a:t>to promote the adoption of a behavior </a:t>
            </a:r>
            <a:br>
              <a:rPr lang="en-US" b="0" dirty="0"/>
            </a:br>
            <a:r>
              <a:rPr lang="en-US" b="0" dirty="0"/>
              <a:t>that will improve the health or well-being </a:t>
            </a:r>
            <a:br>
              <a:rPr lang="en-US" b="0" dirty="0"/>
            </a:br>
            <a:r>
              <a:rPr lang="en-US" b="0" dirty="0"/>
              <a:t>of the target audience or of a society as a whole. </a:t>
            </a:r>
          </a:p>
        </p:txBody>
      </p:sp>
      <p:pic>
        <p:nvPicPr>
          <p:cNvPr id="4" name="Picture 3">
            <a:extLst>
              <a:ext uri="{FF2B5EF4-FFF2-40B4-BE49-F238E27FC236}">
                <a16:creationId xmlns="" xmlns:a16="http://schemas.microsoft.com/office/drawing/2014/main" id="{464057B9-9318-460C-8947-43B60927C68C}"/>
              </a:ext>
            </a:extLst>
          </p:cNvPr>
          <p:cNvPicPr>
            <a:picLocks noChangeAspect="1"/>
          </p:cNvPicPr>
          <p:nvPr/>
        </p:nvPicPr>
        <p:blipFill>
          <a:blip r:embed="rId3"/>
          <a:stretch>
            <a:fillRect/>
          </a:stretch>
        </p:blipFill>
        <p:spPr>
          <a:xfrm rot="20642686">
            <a:off x="3653481" y="4001294"/>
            <a:ext cx="2342857" cy="1952381"/>
          </a:xfrm>
          <a:prstGeom prst="rect">
            <a:avLst/>
          </a:prstGeom>
        </p:spPr>
      </p:pic>
    </p:spTree>
    <p:extLst>
      <p:ext uri="{BB962C8B-B14F-4D97-AF65-F5344CB8AC3E}">
        <p14:creationId xmlns:p14="http://schemas.microsoft.com/office/powerpoint/2010/main" val="261207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5496"/>
            <a:ext cx="9144000" cy="782031"/>
          </a:xfrm>
        </p:spPr>
        <p:txBody>
          <a:bodyPr/>
          <a:lstStyle/>
          <a:p>
            <a:pPr algn="ctr"/>
            <a:r>
              <a:rPr lang="en-US" sz="4000" b="1" dirty="0">
                <a:latin typeface="+mn-lt"/>
              </a:rPr>
              <a:t>Individual Sharing</a:t>
            </a:r>
          </a:p>
        </p:txBody>
      </p:sp>
      <p:sp>
        <p:nvSpPr>
          <p:cNvPr id="3" name="Content Placeholder 2"/>
          <p:cNvSpPr>
            <a:spLocks noGrp="1"/>
          </p:cNvSpPr>
          <p:nvPr>
            <p:ph idx="1"/>
          </p:nvPr>
        </p:nvSpPr>
        <p:spPr>
          <a:xfrm>
            <a:off x="811160" y="1502288"/>
            <a:ext cx="8332840" cy="4351338"/>
          </a:xfrm>
        </p:spPr>
        <p:txBody>
          <a:bodyPr/>
          <a:lstStyle/>
          <a:p>
            <a:pPr marL="0" indent="0">
              <a:buNone/>
            </a:pPr>
            <a:r>
              <a:rPr lang="en-US" dirty="0"/>
              <a:t>Meet in Groups of 3 people from different coalitions:</a:t>
            </a:r>
          </a:p>
          <a:p>
            <a:pPr marL="514350" indent="-514350">
              <a:buAutoNum type="arabicPeriod"/>
            </a:pPr>
            <a:r>
              <a:rPr lang="en-US" dirty="0"/>
              <a:t>What is your </a:t>
            </a:r>
            <a:r>
              <a:rPr lang="en-US" b="1" i="1" dirty="0"/>
              <a:t>role on the coalition</a:t>
            </a:r>
            <a:r>
              <a:rPr lang="en-US" dirty="0"/>
              <a:t>?</a:t>
            </a:r>
          </a:p>
          <a:p>
            <a:pPr marL="514350" indent="-514350">
              <a:buAutoNum type="arabicPeriod"/>
            </a:pPr>
            <a:r>
              <a:rPr lang="en-US" dirty="0"/>
              <a:t>What was your role in the </a:t>
            </a:r>
            <a:r>
              <a:rPr lang="en-US" b="1" i="1" dirty="0"/>
              <a:t>Strategic Planning</a:t>
            </a:r>
            <a:r>
              <a:rPr lang="en-US" dirty="0"/>
              <a:t>?</a:t>
            </a:r>
          </a:p>
          <a:p>
            <a:pPr marL="514350" indent="-514350">
              <a:buAutoNum type="arabicPeriod"/>
            </a:pPr>
            <a:r>
              <a:rPr lang="en-US" dirty="0"/>
              <a:t>What will be your role in </a:t>
            </a:r>
            <a:r>
              <a:rPr lang="en-US" b="1" i="1" dirty="0"/>
              <a:t>Implementation?</a:t>
            </a:r>
          </a:p>
          <a:p>
            <a:pPr marL="514350" indent="-514350">
              <a:buAutoNum type="arabicPeriod"/>
            </a:pPr>
            <a:r>
              <a:rPr lang="en-US" dirty="0"/>
              <a:t>What do you look forward to in the </a:t>
            </a:r>
            <a:r>
              <a:rPr lang="en-US" b="1" i="1" dirty="0"/>
              <a:t>next year</a:t>
            </a:r>
            <a:r>
              <a:rPr lang="en-US" dirty="0"/>
              <a:t>?</a:t>
            </a:r>
          </a:p>
        </p:txBody>
      </p:sp>
      <p:pic>
        <p:nvPicPr>
          <p:cNvPr id="5" name="Picture 4"/>
          <p:cNvPicPr>
            <a:picLocks noChangeAspect="1"/>
          </p:cNvPicPr>
          <p:nvPr/>
        </p:nvPicPr>
        <p:blipFill>
          <a:blip r:embed="rId2"/>
          <a:stretch>
            <a:fillRect/>
          </a:stretch>
        </p:blipFill>
        <p:spPr>
          <a:xfrm>
            <a:off x="3308109" y="4341201"/>
            <a:ext cx="2704762" cy="1685714"/>
          </a:xfrm>
          <a:prstGeom prst="rect">
            <a:avLst/>
          </a:prstGeom>
        </p:spPr>
      </p:pic>
    </p:spTree>
    <p:extLst>
      <p:ext uri="{BB962C8B-B14F-4D97-AF65-F5344CB8AC3E}">
        <p14:creationId xmlns:p14="http://schemas.microsoft.com/office/powerpoint/2010/main" val="39766073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676C81-EF14-4C17-89CF-A901B8F21CFF}"/>
              </a:ext>
            </a:extLst>
          </p:cNvPr>
          <p:cNvSpPr>
            <a:spLocks noGrp="1"/>
          </p:cNvSpPr>
          <p:nvPr>
            <p:ph type="title"/>
          </p:nvPr>
        </p:nvSpPr>
        <p:spPr>
          <a:xfrm>
            <a:off x="800100" y="349084"/>
            <a:ext cx="7886700" cy="1325563"/>
          </a:xfrm>
        </p:spPr>
        <p:txBody>
          <a:bodyPr/>
          <a:lstStyle/>
          <a:p>
            <a:pPr algn="ctr"/>
            <a:r>
              <a:rPr lang="en-US" sz="3600" b="1" dirty="0">
                <a:latin typeface="+mn-lt"/>
              </a:rPr>
              <a:t>Target Audience</a:t>
            </a:r>
          </a:p>
        </p:txBody>
      </p:sp>
      <p:sp>
        <p:nvSpPr>
          <p:cNvPr id="3" name="Content Placeholder 2">
            <a:extLst>
              <a:ext uri="{FF2B5EF4-FFF2-40B4-BE49-F238E27FC236}">
                <a16:creationId xmlns="" xmlns:a16="http://schemas.microsoft.com/office/drawing/2014/main" id="{914252D8-1737-4902-973A-AB3DDEF2F9CA}"/>
              </a:ext>
            </a:extLst>
          </p:cNvPr>
          <p:cNvSpPr>
            <a:spLocks noGrp="1"/>
          </p:cNvSpPr>
          <p:nvPr>
            <p:ph idx="1"/>
          </p:nvPr>
        </p:nvSpPr>
        <p:spPr>
          <a:xfrm>
            <a:off x="800100" y="1550890"/>
            <a:ext cx="7886700" cy="3719946"/>
          </a:xfrm>
        </p:spPr>
        <p:txBody>
          <a:bodyPr/>
          <a:lstStyle/>
          <a:p>
            <a:pPr marL="0" indent="0">
              <a:buNone/>
            </a:pPr>
            <a:r>
              <a:rPr lang="en-US" dirty="0"/>
              <a:t>One size does not fit all – considerations include:</a:t>
            </a:r>
          </a:p>
          <a:p>
            <a:pPr marL="342900" indent="-342900"/>
            <a:r>
              <a:rPr lang="en-US" b="0" dirty="0"/>
              <a:t>Geography</a:t>
            </a:r>
          </a:p>
          <a:p>
            <a:pPr marL="342900" indent="-342900"/>
            <a:r>
              <a:rPr lang="en-US" b="0" dirty="0"/>
              <a:t>Demographics</a:t>
            </a:r>
          </a:p>
          <a:p>
            <a:pPr marL="342900" indent="-342900"/>
            <a:r>
              <a:rPr lang="en-US" b="0" dirty="0"/>
              <a:t>Attitudes</a:t>
            </a:r>
          </a:p>
          <a:p>
            <a:pPr marL="342900" indent="-342900"/>
            <a:r>
              <a:rPr lang="en-US" b="0" dirty="0"/>
              <a:t>Behaviors</a:t>
            </a:r>
          </a:p>
          <a:p>
            <a:pPr marL="342900" indent="-342900"/>
            <a:r>
              <a:rPr lang="en-US" dirty="0"/>
              <a:t>Culture and diversity</a:t>
            </a:r>
            <a:endParaRPr lang="en-US" b="0" dirty="0"/>
          </a:p>
          <a:p>
            <a:pPr marL="0" indent="0" algn="ctr">
              <a:buNone/>
            </a:pPr>
            <a:endParaRPr lang="en-US" dirty="0"/>
          </a:p>
          <a:p>
            <a:pPr marL="0" indent="0" algn="ctr">
              <a:buNone/>
            </a:pPr>
            <a:r>
              <a:rPr lang="en-US" dirty="0"/>
              <a:t>Each audience is unique which requires different types of communication and strategies.</a:t>
            </a:r>
          </a:p>
        </p:txBody>
      </p:sp>
      <p:pic>
        <p:nvPicPr>
          <p:cNvPr id="5" name="Picture 4">
            <a:extLst>
              <a:ext uri="{FF2B5EF4-FFF2-40B4-BE49-F238E27FC236}">
                <a16:creationId xmlns="" xmlns:a16="http://schemas.microsoft.com/office/drawing/2014/main" id="{4B561138-A1D4-4F5F-A288-274B6F203425}"/>
              </a:ext>
            </a:extLst>
          </p:cNvPr>
          <p:cNvPicPr>
            <a:picLocks noChangeAspect="1"/>
          </p:cNvPicPr>
          <p:nvPr/>
        </p:nvPicPr>
        <p:blipFill>
          <a:blip r:embed="rId2"/>
          <a:stretch>
            <a:fillRect/>
          </a:stretch>
        </p:blipFill>
        <p:spPr>
          <a:xfrm>
            <a:off x="5820043" y="2339434"/>
            <a:ext cx="2142857" cy="2142857"/>
          </a:xfrm>
          <a:prstGeom prst="rect">
            <a:avLst/>
          </a:prstGeom>
        </p:spPr>
      </p:pic>
    </p:spTree>
    <p:extLst>
      <p:ext uri="{BB962C8B-B14F-4D97-AF65-F5344CB8AC3E}">
        <p14:creationId xmlns:p14="http://schemas.microsoft.com/office/powerpoint/2010/main" val="1458022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52BC8E-C6F1-4A97-87AF-7ACAEB41BDF4}"/>
              </a:ext>
            </a:extLst>
          </p:cNvPr>
          <p:cNvSpPr>
            <a:spLocks noGrp="1"/>
          </p:cNvSpPr>
          <p:nvPr>
            <p:ph type="title"/>
          </p:nvPr>
        </p:nvSpPr>
        <p:spPr/>
        <p:txBody>
          <a:bodyPr/>
          <a:lstStyle/>
          <a:p>
            <a:pPr algn="ctr"/>
            <a:r>
              <a:rPr lang="en-US" sz="3600" b="1" dirty="0">
                <a:latin typeface="+mn-lt"/>
              </a:rPr>
              <a:t>Know your audience</a:t>
            </a:r>
          </a:p>
        </p:txBody>
      </p:sp>
      <p:sp>
        <p:nvSpPr>
          <p:cNvPr id="3" name="Content Placeholder 2">
            <a:extLst>
              <a:ext uri="{FF2B5EF4-FFF2-40B4-BE49-F238E27FC236}">
                <a16:creationId xmlns="" xmlns:a16="http://schemas.microsoft.com/office/drawing/2014/main" id="{994B7D57-F1EF-4E8A-A9F0-D9C0136238FE}"/>
              </a:ext>
            </a:extLst>
          </p:cNvPr>
          <p:cNvSpPr>
            <a:spLocks noGrp="1"/>
          </p:cNvSpPr>
          <p:nvPr>
            <p:ph idx="1"/>
          </p:nvPr>
        </p:nvSpPr>
        <p:spPr>
          <a:xfrm>
            <a:off x="628650" y="1690689"/>
            <a:ext cx="7162800" cy="3735533"/>
          </a:xfrm>
        </p:spPr>
        <p:txBody>
          <a:bodyPr/>
          <a:lstStyle/>
          <a:p>
            <a:pPr marL="342900" indent="-342900"/>
            <a:r>
              <a:rPr lang="en-US" b="0" dirty="0"/>
              <a:t>How do they get messages?</a:t>
            </a:r>
          </a:p>
          <a:p>
            <a:pPr marL="342900" indent="-342900"/>
            <a:endParaRPr lang="en-US" b="0" dirty="0"/>
          </a:p>
          <a:p>
            <a:pPr marL="342900" indent="-342900"/>
            <a:r>
              <a:rPr lang="en-US" b="0" dirty="0"/>
              <a:t>What programs/services do they need to act on behavior change?</a:t>
            </a:r>
          </a:p>
          <a:p>
            <a:pPr marL="0" indent="0">
              <a:buNone/>
            </a:pPr>
            <a:endParaRPr lang="en-US" b="0" dirty="0"/>
          </a:p>
          <a:p>
            <a:pPr marL="342900" indent="-342900"/>
            <a:r>
              <a:rPr lang="en-US" b="0" dirty="0"/>
              <a:t>What would have the greatest effect on changing the behavior?</a:t>
            </a:r>
          </a:p>
        </p:txBody>
      </p:sp>
      <p:pic>
        <p:nvPicPr>
          <p:cNvPr id="4" name="Picture 3">
            <a:extLst>
              <a:ext uri="{FF2B5EF4-FFF2-40B4-BE49-F238E27FC236}">
                <a16:creationId xmlns="" xmlns:a16="http://schemas.microsoft.com/office/drawing/2014/main" id="{13A01035-897E-4A12-AD3F-6BB2DBA25F3C}"/>
              </a:ext>
            </a:extLst>
          </p:cNvPr>
          <p:cNvPicPr>
            <a:picLocks noChangeAspect="1"/>
          </p:cNvPicPr>
          <p:nvPr/>
        </p:nvPicPr>
        <p:blipFill>
          <a:blip r:embed="rId2"/>
          <a:stretch>
            <a:fillRect/>
          </a:stretch>
        </p:blipFill>
        <p:spPr>
          <a:xfrm>
            <a:off x="7648843" y="1315720"/>
            <a:ext cx="1495157" cy="1495157"/>
          </a:xfrm>
          <a:prstGeom prst="rect">
            <a:avLst/>
          </a:prstGeom>
        </p:spPr>
      </p:pic>
    </p:spTree>
    <p:extLst>
      <p:ext uri="{BB962C8B-B14F-4D97-AF65-F5344CB8AC3E}">
        <p14:creationId xmlns:p14="http://schemas.microsoft.com/office/powerpoint/2010/main" val="529003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89A380-8101-4BDE-ADBA-265713EB53F5}"/>
              </a:ext>
            </a:extLst>
          </p:cNvPr>
          <p:cNvSpPr>
            <a:spLocks noGrp="1"/>
          </p:cNvSpPr>
          <p:nvPr>
            <p:ph type="title"/>
          </p:nvPr>
        </p:nvSpPr>
        <p:spPr>
          <a:xfrm>
            <a:off x="612608" y="284536"/>
            <a:ext cx="7886700" cy="1325563"/>
          </a:xfrm>
        </p:spPr>
        <p:txBody>
          <a:bodyPr/>
          <a:lstStyle/>
          <a:p>
            <a:pPr algn="ctr"/>
            <a:r>
              <a:rPr lang="en-US" sz="3600" b="1" dirty="0">
                <a:latin typeface="+mn-lt"/>
              </a:rPr>
              <a:t>Example:  Truth Campaign</a:t>
            </a:r>
          </a:p>
        </p:txBody>
      </p:sp>
      <p:sp>
        <p:nvSpPr>
          <p:cNvPr id="3" name="Content Placeholder 2">
            <a:extLst>
              <a:ext uri="{FF2B5EF4-FFF2-40B4-BE49-F238E27FC236}">
                <a16:creationId xmlns="" xmlns:a16="http://schemas.microsoft.com/office/drawing/2014/main" id="{90777D49-083C-4C0C-85C6-972F4B6133B0}"/>
              </a:ext>
            </a:extLst>
          </p:cNvPr>
          <p:cNvSpPr>
            <a:spLocks noGrp="1"/>
          </p:cNvSpPr>
          <p:nvPr>
            <p:ph idx="1"/>
          </p:nvPr>
        </p:nvSpPr>
        <p:spPr>
          <a:xfrm>
            <a:off x="295701" y="1792442"/>
            <a:ext cx="7162800" cy="3764757"/>
          </a:xfrm>
        </p:spPr>
        <p:txBody>
          <a:bodyPr/>
          <a:lstStyle/>
          <a:p>
            <a:pPr marL="0" indent="0">
              <a:buNone/>
            </a:pPr>
            <a:r>
              <a:rPr lang="en-US" b="1"/>
              <a:t>Research showed youth started smoking because</a:t>
            </a:r>
          </a:p>
          <a:p>
            <a:r>
              <a:rPr lang="en-US"/>
              <a:t>Desire to rebel against authority</a:t>
            </a:r>
          </a:p>
          <a:p>
            <a:r>
              <a:rPr lang="en-US"/>
              <a:t>Drive toward independence and self-expression</a:t>
            </a:r>
          </a:p>
          <a:p>
            <a:r>
              <a:rPr lang="en-US"/>
              <a:t>Wanting to be part of a group</a:t>
            </a:r>
          </a:p>
          <a:p>
            <a:pPr marL="0" indent="0">
              <a:buNone/>
            </a:pPr>
            <a:endParaRPr lang="en-US" b="1">
              <a:solidFill>
                <a:srgbClr val="FF0000"/>
              </a:solidFill>
            </a:endParaRPr>
          </a:p>
          <a:p>
            <a:pPr marL="0" indent="0">
              <a:buNone/>
            </a:pPr>
            <a:r>
              <a:rPr lang="en-US" b="1">
                <a:solidFill>
                  <a:srgbClr val="FF0000"/>
                </a:solidFill>
              </a:rPr>
              <a:t>Truth Campaign…Redirected aim.</a:t>
            </a:r>
          </a:p>
        </p:txBody>
      </p:sp>
      <p:pic>
        <p:nvPicPr>
          <p:cNvPr id="1026" name="Picture 2" descr="Image result for truth campaign images">
            <a:extLst>
              <a:ext uri="{FF2B5EF4-FFF2-40B4-BE49-F238E27FC236}">
                <a16:creationId xmlns="" xmlns:a16="http://schemas.microsoft.com/office/drawing/2014/main" id="{AD4AAF71-6E57-49F7-875F-D3FF3C376A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278" y="2945823"/>
            <a:ext cx="2737128" cy="2147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4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0247" y="1264956"/>
            <a:ext cx="3333871" cy="4983443"/>
          </a:xfrm>
          <a:prstGeom prst="rect">
            <a:avLst/>
          </a:prstGeom>
        </p:spPr>
      </p:pic>
      <p:pic>
        <p:nvPicPr>
          <p:cNvPr id="3" name="Picture 2"/>
          <p:cNvPicPr>
            <a:picLocks noChangeAspect="1"/>
          </p:cNvPicPr>
          <p:nvPr/>
        </p:nvPicPr>
        <p:blipFill rotWithShape="1">
          <a:blip r:embed="rId3"/>
          <a:srcRect l="-1" r="-5481"/>
          <a:stretch/>
        </p:blipFill>
        <p:spPr>
          <a:xfrm>
            <a:off x="4661647" y="1910497"/>
            <a:ext cx="3766507" cy="3265902"/>
          </a:xfrm>
          <a:prstGeom prst="rect">
            <a:avLst/>
          </a:prstGeom>
        </p:spPr>
      </p:pic>
      <p:sp>
        <p:nvSpPr>
          <p:cNvPr id="4" name="Title 1">
            <a:extLst>
              <a:ext uri="{FF2B5EF4-FFF2-40B4-BE49-F238E27FC236}">
                <a16:creationId xmlns="" xmlns:a16="http://schemas.microsoft.com/office/drawing/2014/main" id="{7AE9BAE9-1ACF-49AA-85B5-3868D6FF3BD1}"/>
              </a:ext>
            </a:extLst>
          </p:cNvPr>
          <p:cNvSpPr txBox="1">
            <a:spLocks/>
          </p:cNvSpPr>
          <p:nvPr/>
        </p:nvSpPr>
        <p:spPr>
          <a:xfrm>
            <a:off x="612608" y="28453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mn-lt"/>
              </a:rPr>
              <a:t>Example:  Parents Who Host</a:t>
            </a:r>
          </a:p>
        </p:txBody>
      </p:sp>
    </p:spTree>
    <p:extLst>
      <p:ext uri="{BB962C8B-B14F-4D97-AF65-F5344CB8AC3E}">
        <p14:creationId xmlns:p14="http://schemas.microsoft.com/office/powerpoint/2010/main" val="20870366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0" y="1129711"/>
            <a:ext cx="887730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175">
              <a:defRPr sz="2000">
                <a:solidFill>
                  <a:schemeClr val="tx1"/>
                </a:solidFill>
                <a:latin typeface="Franklin Gothic Demi" panose="020B0703020102020204" pitchFamily="34" charset="0"/>
              </a:defRPr>
            </a:lvl1pPr>
            <a:lvl2pPr marL="574675" indent="-45720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algn="ctr"/>
            <a:r>
              <a:rPr lang="en-US" altLang="en-US" sz="2800" b="1" dirty="0">
                <a:solidFill>
                  <a:prstClr val="black"/>
                </a:solidFill>
                <a:latin typeface="Franklin Gothic Medium" panose="020B0603020102020204" pitchFamily="34" charset="0"/>
              </a:rPr>
              <a:t>Media Campaign - Examples</a:t>
            </a:r>
          </a:p>
          <a:p>
            <a:pPr lvl="1">
              <a:spcBef>
                <a:spcPts val="1800"/>
              </a:spcBef>
            </a:pPr>
            <a:endParaRPr lang="en-US" altLang="en-US" sz="1800" dirty="0">
              <a:solidFill>
                <a:srgbClr val="965918"/>
              </a:solidFill>
              <a:latin typeface="Franklin Gothic Medium" panose="020B0603020102020204" pitchFamily="34" charset="0"/>
            </a:endParaRPr>
          </a:p>
          <a:p>
            <a:pPr lvl="1">
              <a:spcBef>
                <a:spcPts val="1800"/>
              </a:spcBef>
            </a:pPr>
            <a:r>
              <a:rPr lang="en-US" altLang="en-US" sz="1800" dirty="0">
                <a:solidFill>
                  <a:srgbClr val="965918"/>
                </a:solidFill>
                <a:latin typeface="Franklin Gothic Medium" panose="020B0603020102020204" pitchFamily="34" charset="0"/>
              </a:rPr>
              <a:t>1.  Provide</a:t>
            </a:r>
            <a:r>
              <a:rPr lang="en-US" altLang="en-US" sz="1800" dirty="0">
                <a:solidFill>
                  <a:prstClr val="black"/>
                </a:solidFill>
                <a:latin typeface="Franklin Gothic Medium" panose="020B0603020102020204" pitchFamily="34" charset="0"/>
              </a:rPr>
              <a:t> information</a:t>
            </a:r>
          </a:p>
          <a:p>
            <a:pPr lvl="1">
              <a:spcBef>
                <a:spcPts val="1800"/>
              </a:spcBef>
            </a:pPr>
            <a:r>
              <a:rPr lang="en-US" altLang="en-US" sz="1800" dirty="0">
                <a:solidFill>
                  <a:srgbClr val="965918"/>
                </a:solidFill>
                <a:latin typeface="Franklin Gothic Medium" panose="020B0603020102020204" pitchFamily="34" charset="0"/>
              </a:rPr>
              <a:t>2.  Build</a:t>
            </a:r>
            <a:r>
              <a:rPr lang="en-US" altLang="en-US" sz="1800" dirty="0">
                <a:solidFill>
                  <a:prstClr val="black"/>
                </a:solidFill>
                <a:latin typeface="Franklin Gothic Medium" panose="020B0603020102020204" pitchFamily="34" charset="0"/>
              </a:rPr>
              <a:t> skills</a:t>
            </a:r>
          </a:p>
          <a:p>
            <a:pPr lvl="1">
              <a:spcBef>
                <a:spcPts val="1800"/>
              </a:spcBef>
            </a:pPr>
            <a:r>
              <a:rPr lang="en-US" altLang="en-US" sz="1800" dirty="0">
                <a:solidFill>
                  <a:srgbClr val="965918"/>
                </a:solidFill>
                <a:latin typeface="Franklin Gothic Medium" panose="020B0603020102020204" pitchFamily="34" charset="0"/>
              </a:rPr>
              <a:t>3.  Provide</a:t>
            </a:r>
            <a:r>
              <a:rPr lang="en-US" altLang="en-US" sz="1800" dirty="0">
                <a:solidFill>
                  <a:prstClr val="black"/>
                </a:solidFill>
                <a:latin typeface="Franklin Gothic Medium" panose="020B0603020102020204" pitchFamily="34" charset="0"/>
              </a:rPr>
              <a:t> support</a:t>
            </a:r>
          </a:p>
          <a:p>
            <a:pPr lvl="1">
              <a:spcBef>
                <a:spcPts val="1800"/>
              </a:spcBef>
            </a:pPr>
            <a:r>
              <a:rPr lang="en-US" altLang="en-US" sz="1800" dirty="0">
                <a:solidFill>
                  <a:srgbClr val="965918"/>
                </a:solidFill>
                <a:latin typeface="Franklin Gothic Medium" panose="020B0603020102020204" pitchFamily="34" charset="0"/>
              </a:rPr>
              <a:t>4.  Change</a:t>
            </a:r>
            <a:r>
              <a:rPr lang="en-US" altLang="en-US" sz="1800" dirty="0">
                <a:solidFill>
                  <a:prstClr val="black"/>
                </a:solidFill>
                <a:latin typeface="Franklin Gothic Medium" panose="020B0603020102020204" pitchFamily="34" charset="0"/>
              </a:rPr>
              <a:t> barriers/access</a:t>
            </a:r>
          </a:p>
          <a:p>
            <a:pPr marL="117475" lvl="1" indent="0">
              <a:spcBef>
                <a:spcPts val="1800"/>
              </a:spcBef>
            </a:pPr>
            <a:r>
              <a:rPr lang="en-US" altLang="en-US" sz="1800" dirty="0">
                <a:solidFill>
                  <a:srgbClr val="965918"/>
                </a:solidFill>
                <a:latin typeface="Franklin Gothic Medium" panose="020B0603020102020204" pitchFamily="34" charset="0"/>
              </a:rPr>
              <a:t>5.  Change</a:t>
            </a:r>
            <a:r>
              <a:rPr lang="en-US" altLang="en-US" sz="1800" dirty="0">
                <a:solidFill>
                  <a:prstClr val="black"/>
                </a:solidFill>
                <a:latin typeface="Franklin Gothic Medium" panose="020B0603020102020204" pitchFamily="34" charset="0"/>
              </a:rPr>
              <a:t> consequences</a:t>
            </a:r>
          </a:p>
          <a:p>
            <a:pPr marL="117475" lvl="1" indent="0">
              <a:spcBef>
                <a:spcPts val="1800"/>
              </a:spcBef>
            </a:pPr>
            <a:r>
              <a:rPr lang="en-US" altLang="en-US" sz="1800" dirty="0">
                <a:solidFill>
                  <a:srgbClr val="965918"/>
                </a:solidFill>
                <a:latin typeface="Franklin Gothic Medium" panose="020B0603020102020204" pitchFamily="34" charset="0"/>
              </a:rPr>
              <a:t>6.  Change</a:t>
            </a:r>
            <a:r>
              <a:rPr lang="en-US" altLang="en-US" sz="1800" dirty="0">
                <a:solidFill>
                  <a:prstClr val="black"/>
                </a:solidFill>
                <a:latin typeface="Franklin Gothic Medium" panose="020B0603020102020204" pitchFamily="34" charset="0"/>
              </a:rPr>
              <a:t> the physical design</a:t>
            </a:r>
          </a:p>
          <a:p>
            <a:pPr lvl="1">
              <a:spcBef>
                <a:spcPts val="1800"/>
              </a:spcBef>
            </a:pPr>
            <a:r>
              <a:rPr lang="en-US" altLang="en-US" sz="1800" dirty="0">
                <a:solidFill>
                  <a:srgbClr val="965918"/>
                </a:solidFill>
                <a:latin typeface="Franklin Gothic Medium" panose="020B0603020102020204" pitchFamily="34" charset="0"/>
              </a:rPr>
              <a:t>7.  Change</a:t>
            </a:r>
            <a:r>
              <a:rPr lang="en-US" altLang="en-US" sz="1800" dirty="0">
                <a:solidFill>
                  <a:prstClr val="black"/>
                </a:solidFill>
                <a:latin typeface="Franklin Gothic Medium" panose="020B0603020102020204" pitchFamily="34" charset="0"/>
              </a:rPr>
              <a:t> policies</a:t>
            </a:r>
            <a:endParaRPr lang="en-US" altLang="en-US" sz="1800" b="1" dirty="0">
              <a:solidFill>
                <a:prstClr val="black"/>
              </a:solidFill>
              <a:latin typeface="Arial" panose="020B0604020202020204" pitchFamily="34" charset="0"/>
            </a:endParaRPr>
          </a:p>
        </p:txBody>
      </p:sp>
      <p:sp>
        <p:nvSpPr>
          <p:cNvPr id="7" name="Subtitle 2"/>
          <p:cNvSpPr txBox="1">
            <a:spLocks/>
          </p:cNvSpPr>
          <p:nvPr/>
        </p:nvSpPr>
        <p:spPr>
          <a:xfrm>
            <a:off x="0" y="142569"/>
            <a:ext cx="9144000" cy="685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4000" b="1" dirty="0">
                <a:solidFill>
                  <a:srgbClr val="FF0000"/>
                </a:solidFill>
              </a:rPr>
              <a:t>Comprehensive Strategies</a:t>
            </a:r>
            <a:endParaRPr lang="en-US" sz="4000" dirty="0">
              <a:solidFill>
                <a:srgbClr val="FF0000"/>
              </a:solidFill>
            </a:endParaRPr>
          </a:p>
        </p:txBody>
      </p:sp>
      <p:sp>
        <p:nvSpPr>
          <p:cNvPr id="2" name="Rectangle 1">
            <a:extLst>
              <a:ext uri="{FF2B5EF4-FFF2-40B4-BE49-F238E27FC236}">
                <a16:creationId xmlns="" xmlns:a16="http://schemas.microsoft.com/office/drawing/2014/main" id="{47252AA7-93ED-4BBD-89A2-5DD97B6F4674}"/>
              </a:ext>
            </a:extLst>
          </p:cNvPr>
          <p:cNvSpPr/>
          <p:nvPr/>
        </p:nvSpPr>
        <p:spPr>
          <a:xfrm>
            <a:off x="3429001" y="1955764"/>
            <a:ext cx="5714999" cy="4278094"/>
          </a:xfrm>
          <a:prstGeom prst="rect">
            <a:avLst/>
          </a:prstGeom>
        </p:spPr>
        <p:txBody>
          <a:bodyPr wrap="square">
            <a:spAutoFit/>
          </a:bodyPr>
          <a:lstStyle/>
          <a:p>
            <a:pPr marL="457200" indent="-457200">
              <a:spcBef>
                <a:spcPts val="600"/>
              </a:spcBef>
            </a:pPr>
            <a:r>
              <a:rPr lang="en-US" sz="2000" dirty="0">
                <a:solidFill>
                  <a:prstClr val="black"/>
                </a:solidFill>
              </a:rPr>
              <a:t>-      Op Ed; Town Hall Meeting; Yard Signs</a:t>
            </a:r>
          </a:p>
          <a:p>
            <a:pPr marL="457200" indent="-457200">
              <a:spcBef>
                <a:spcPts val="600"/>
              </a:spcBef>
              <a:buFontTx/>
              <a:buChar char="-"/>
            </a:pPr>
            <a:r>
              <a:rPr lang="en-US" sz="2000" dirty="0">
                <a:solidFill>
                  <a:prstClr val="black"/>
                </a:solidFill>
              </a:rPr>
              <a:t>Promote Safe Party Practices; Educate </a:t>
            </a:r>
            <a:r>
              <a:rPr lang="mr-IN" sz="2000" dirty="0">
                <a:solidFill>
                  <a:prstClr val="black"/>
                </a:solidFill>
              </a:rPr>
              <a:t>–</a:t>
            </a:r>
            <a:r>
              <a:rPr lang="en-US" sz="2000" dirty="0">
                <a:solidFill>
                  <a:prstClr val="black"/>
                </a:solidFill>
              </a:rPr>
              <a:t> Homeowners Insurance Risk; Safe Homes Network</a:t>
            </a:r>
          </a:p>
          <a:p>
            <a:pPr marL="457200" indent="-457200">
              <a:spcBef>
                <a:spcPts val="600"/>
              </a:spcBef>
              <a:buFontTx/>
              <a:buChar char="-"/>
            </a:pPr>
            <a:r>
              <a:rPr lang="en-US" sz="2000" dirty="0">
                <a:solidFill>
                  <a:prstClr val="black"/>
                </a:solidFill>
              </a:rPr>
              <a:t>Provide Yard Signs – “Parents Who Host”</a:t>
            </a:r>
          </a:p>
          <a:p>
            <a:pPr marL="457200" indent="-457200">
              <a:spcBef>
                <a:spcPts val="600"/>
              </a:spcBef>
              <a:buFontTx/>
              <a:buChar char="-"/>
            </a:pPr>
            <a:r>
              <a:rPr lang="en-US" sz="2000" dirty="0">
                <a:solidFill>
                  <a:prstClr val="black"/>
                </a:solidFill>
              </a:rPr>
              <a:t>Pledge To Lock Up Alcohol </a:t>
            </a:r>
            <a:r>
              <a:rPr lang="mr-IN" sz="2000" dirty="0">
                <a:solidFill>
                  <a:prstClr val="black"/>
                </a:solidFill>
              </a:rPr>
              <a:t>–</a:t>
            </a:r>
            <a:r>
              <a:rPr lang="en-US" sz="2000" dirty="0">
                <a:solidFill>
                  <a:prstClr val="black"/>
                </a:solidFill>
              </a:rPr>
              <a:t> Fridge Locks</a:t>
            </a:r>
          </a:p>
          <a:p>
            <a:pPr marL="457200" indent="-457200">
              <a:spcBef>
                <a:spcPts val="600"/>
              </a:spcBef>
              <a:buFontTx/>
              <a:buChar char="-"/>
            </a:pPr>
            <a:r>
              <a:rPr lang="en-US" sz="2000" dirty="0">
                <a:solidFill>
                  <a:prstClr val="black"/>
                </a:solidFill>
              </a:rPr>
              <a:t>Recognize Parents That Sign Pledge </a:t>
            </a:r>
            <a:r>
              <a:rPr lang="mr-IN" sz="2000" dirty="0">
                <a:solidFill>
                  <a:prstClr val="black"/>
                </a:solidFill>
              </a:rPr>
              <a:t>–</a:t>
            </a:r>
            <a:r>
              <a:rPr lang="en-US" sz="2000" dirty="0">
                <a:solidFill>
                  <a:prstClr val="black"/>
                </a:solidFill>
              </a:rPr>
              <a:t> School News Letters;</a:t>
            </a:r>
          </a:p>
          <a:p>
            <a:pPr marL="457200" indent="-457200">
              <a:spcBef>
                <a:spcPts val="600"/>
              </a:spcBef>
              <a:buFontTx/>
              <a:buChar char="-"/>
            </a:pPr>
            <a:r>
              <a:rPr lang="en-US" sz="2000" dirty="0">
                <a:solidFill>
                  <a:prstClr val="black"/>
                </a:solidFill>
              </a:rPr>
              <a:t>Advertise </a:t>
            </a:r>
            <a:r>
              <a:rPr lang="mr-IN" sz="2000" dirty="0">
                <a:solidFill>
                  <a:prstClr val="black"/>
                </a:solidFill>
              </a:rPr>
              <a:t>–</a:t>
            </a:r>
            <a:r>
              <a:rPr lang="en-US" sz="2000" dirty="0">
                <a:solidFill>
                  <a:prstClr val="black"/>
                </a:solidFill>
              </a:rPr>
              <a:t> Best Place To Get Alcohol Next To The Fridge</a:t>
            </a:r>
          </a:p>
          <a:p>
            <a:pPr marL="457200" indent="-457200">
              <a:spcBef>
                <a:spcPts val="600"/>
              </a:spcBef>
              <a:buFontTx/>
              <a:buChar char="-"/>
            </a:pPr>
            <a:r>
              <a:rPr lang="en-US" sz="2400" b="1" dirty="0">
                <a:solidFill>
                  <a:srgbClr val="FF0000"/>
                </a:solidFill>
              </a:rPr>
              <a:t>POLICY CHANGE</a:t>
            </a:r>
            <a:r>
              <a:rPr lang="en-US" sz="2400" dirty="0">
                <a:solidFill>
                  <a:prstClr val="black"/>
                </a:solidFill>
              </a:rPr>
              <a:t>  </a:t>
            </a:r>
            <a:r>
              <a:rPr lang="en-US" sz="2400" b="1" dirty="0">
                <a:solidFill>
                  <a:srgbClr val="FF0000"/>
                </a:solidFill>
              </a:rPr>
              <a:t>= </a:t>
            </a:r>
            <a:r>
              <a:rPr lang="en-US" sz="2400" b="1" u="sng" dirty="0">
                <a:solidFill>
                  <a:srgbClr val="FF0000"/>
                </a:solidFill>
              </a:rPr>
              <a:t>Social Host Law</a:t>
            </a:r>
            <a:r>
              <a:rPr lang="en-US" dirty="0">
                <a:solidFill>
                  <a:prstClr val="black"/>
                </a:solidFill>
              </a:rPr>
              <a:t/>
            </a:r>
            <a:br>
              <a:rPr lang="en-US" dirty="0">
                <a:solidFill>
                  <a:prstClr val="black"/>
                </a:solidFill>
              </a:rPr>
            </a:br>
            <a:endParaRPr lang="en-US" dirty="0">
              <a:solidFill>
                <a:prstClr val="black"/>
              </a:solidFill>
            </a:endParaRPr>
          </a:p>
        </p:txBody>
      </p:sp>
      <p:sp>
        <p:nvSpPr>
          <p:cNvPr id="6" name="Left Brace 5">
            <a:extLst>
              <a:ext uri="{FF2B5EF4-FFF2-40B4-BE49-F238E27FC236}">
                <a16:creationId xmlns="" xmlns:a16="http://schemas.microsoft.com/office/drawing/2014/main" id="{994A0237-CE85-4068-BE19-A38A151F02C0}"/>
              </a:ext>
            </a:extLst>
          </p:cNvPr>
          <p:cNvSpPr/>
          <p:nvPr/>
        </p:nvSpPr>
        <p:spPr>
          <a:xfrm>
            <a:off x="3021093" y="1981801"/>
            <a:ext cx="516193" cy="3910999"/>
          </a:xfrm>
          <a:prstGeom prst="leftBrace">
            <a:avLst>
              <a:gd name="adj1" fmla="val 8333"/>
              <a:gd name="adj2" fmla="val 511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889240761"/>
      </p:ext>
    </p:extLst>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 xmlns:a16="http://schemas.microsoft.com/office/drawing/2014/main" id="{1D6985A4-BD62-43C3-9DE7-FF73F2B4B239}"/>
              </a:ext>
            </a:extLst>
          </p:cNvPr>
          <p:cNvSpPr txBox="1">
            <a:spLocks noChangeArrowheads="1"/>
          </p:cNvSpPr>
          <p:nvPr/>
        </p:nvSpPr>
        <p:spPr bwMode="auto">
          <a:xfrm>
            <a:off x="228600" y="1268899"/>
            <a:ext cx="82763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4000" b="1" dirty="0">
                <a:solidFill>
                  <a:srgbClr val="FF0000"/>
                </a:solidFill>
                <a:latin typeface="+mn-lt"/>
              </a:rPr>
              <a:t>ACTIVITY</a:t>
            </a:r>
            <a:endParaRPr lang="en-US" altLang="en-US" sz="3200" b="1" dirty="0">
              <a:solidFill>
                <a:srgbClr val="FF0000"/>
              </a:solidFill>
              <a:latin typeface="+mn-lt"/>
            </a:endParaRPr>
          </a:p>
        </p:txBody>
      </p:sp>
      <p:sp>
        <p:nvSpPr>
          <p:cNvPr id="5" name="TextBox 4">
            <a:extLst>
              <a:ext uri="{FF2B5EF4-FFF2-40B4-BE49-F238E27FC236}">
                <a16:creationId xmlns="" xmlns:a16="http://schemas.microsoft.com/office/drawing/2014/main" id="{C6F86E45-43D3-41B7-B3A5-DD03C03B8720}"/>
              </a:ext>
            </a:extLst>
          </p:cNvPr>
          <p:cNvSpPr txBox="1"/>
          <p:nvPr/>
        </p:nvSpPr>
        <p:spPr>
          <a:xfrm>
            <a:off x="391119" y="1976785"/>
            <a:ext cx="5766587" cy="4401205"/>
          </a:xfrm>
          <a:prstGeom prst="rect">
            <a:avLst/>
          </a:prstGeom>
          <a:noFill/>
        </p:spPr>
        <p:txBody>
          <a:bodyPr wrap="square" rtlCol="0">
            <a:spAutoFit/>
          </a:bodyPr>
          <a:lstStyle/>
          <a:p>
            <a:r>
              <a:rPr lang="en-US" sz="2800" dirty="0"/>
              <a:t>Review your Strategies &amp; Action Plans for one Priority Local Condition:</a:t>
            </a:r>
          </a:p>
          <a:p>
            <a:pPr marL="514350" indent="-514350">
              <a:buFont typeface="+mj-lt"/>
              <a:buAutoNum type="arabicPeriod"/>
            </a:pPr>
            <a:r>
              <a:rPr lang="en-US" sz="2800" dirty="0"/>
              <a:t>Who are the specific targeted audiences?</a:t>
            </a:r>
          </a:p>
          <a:p>
            <a:r>
              <a:rPr lang="en-US" sz="2800" dirty="0"/>
              <a:t> </a:t>
            </a:r>
          </a:p>
          <a:p>
            <a:pPr marL="515938" indent="-515938">
              <a:buAutoNum type="arabicPeriod" startAt="2"/>
            </a:pPr>
            <a:r>
              <a:rPr lang="en-US" sz="2800" dirty="0"/>
              <a:t>What is the message for each audience?</a:t>
            </a:r>
          </a:p>
          <a:p>
            <a:pPr marL="515938" indent="-515938">
              <a:buAutoNum type="arabicPeriod" startAt="2"/>
            </a:pPr>
            <a:endParaRPr lang="en-US" sz="2800" dirty="0"/>
          </a:p>
          <a:p>
            <a:pPr marL="515938" indent="-515938">
              <a:buAutoNum type="arabicPeriod" startAt="2"/>
            </a:pPr>
            <a:r>
              <a:rPr lang="en-US" sz="2800" dirty="0"/>
              <a:t>How will you communicate the message.</a:t>
            </a:r>
          </a:p>
        </p:txBody>
      </p:sp>
      <p:pic>
        <p:nvPicPr>
          <p:cNvPr id="7" name="Picture 6">
            <a:extLst>
              <a:ext uri="{FF2B5EF4-FFF2-40B4-BE49-F238E27FC236}">
                <a16:creationId xmlns="" xmlns:a16="http://schemas.microsoft.com/office/drawing/2014/main" id="{9B1A7A20-4323-41CB-B966-1C43EC9FB544}"/>
              </a:ext>
            </a:extLst>
          </p:cNvPr>
          <p:cNvPicPr>
            <a:picLocks noChangeAspect="1"/>
          </p:cNvPicPr>
          <p:nvPr/>
        </p:nvPicPr>
        <p:blipFill>
          <a:blip r:embed="rId2"/>
          <a:stretch>
            <a:fillRect/>
          </a:stretch>
        </p:blipFill>
        <p:spPr>
          <a:xfrm>
            <a:off x="6414040" y="2271039"/>
            <a:ext cx="2434991" cy="3296936"/>
          </a:xfrm>
          <a:prstGeom prst="rect">
            <a:avLst/>
          </a:prstGeom>
        </p:spPr>
      </p:pic>
      <p:sp>
        <p:nvSpPr>
          <p:cNvPr id="6" name="Subtitle 2">
            <a:extLst>
              <a:ext uri="{FF2B5EF4-FFF2-40B4-BE49-F238E27FC236}">
                <a16:creationId xmlns="" xmlns:a16="http://schemas.microsoft.com/office/drawing/2014/main" id="{C998175E-06A2-4B82-8E18-E87D847810B4}"/>
              </a:ext>
            </a:extLst>
          </p:cNvPr>
          <p:cNvSpPr txBox="1">
            <a:spLocks/>
          </p:cNvSpPr>
          <p:nvPr/>
        </p:nvSpPr>
        <p:spPr>
          <a:xfrm>
            <a:off x="0" y="142569"/>
            <a:ext cx="9144000" cy="685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b="1">
                <a:solidFill>
                  <a:srgbClr val="FF0000"/>
                </a:solidFill>
              </a:rPr>
              <a:t>Local Media Campaign, Media Advocacy, or Positive Community Norm Campaign</a:t>
            </a:r>
            <a:endParaRPr lang="en-US" sz="4400" dirty="0">
              <a:solidFill>
                <a:srgbClr val="FF0000"/>
              </a:solidFill>
            </a:endParaRPr>
          </a:p>
        </p:txBody>
      </p:sp>
    </p:spTree>
    <p:extLst>
      <p:ext uri="{BB962C8B-B14F-4D97-AF65-F5344CB8AC3E}">
        <p14:creationId xmlns:p14="http://schemas.microsoft.com/office/powerpoint/2010/main" val="8165707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266700" y="1380433"/>
            <a:ext cx="88773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175">
              <a:defRPr sz="2000">
                <a:solidFill>
                  <a:schemeClr val="tx1"/>
                </a:solidFill>
                <a:latin typeface="Franklin Gothic Demi" panose="020B0703020102020204" pitchFamily="34" charset="0"/>
              </a:defRPr>
            </a:lvl1pPr>
            <a:lvl2pPr marL="574675" indent="-45720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marL="1254125" indent="-1250950" eaLnBrk="1" hangingPunct="1"/>
            <a:r>
              <a:rPr lang="en-US" altLang="en-US" sz="2800" dirty="0">
                <a:latin typeface="Arial" panose="020B0604020202020204" pitchFamily="34" charset="0"/>
              </a:rPr>
              <a:t>Part 1:  Social Host, Loud Party Ordinance, Teen Party Ordinance, Party Patrol</a:t>
            </a:r>
          </a:p>
          <a:p>
            <a:pPr marL="1254125" indent="-1250950" eaLnBrk="1" hangingPunct="1"/>
            <a:endParaRPr lang="en-US" altLang="en-US" sz="2800" dirty="0">
              <a:latin typeface="Arial" panose="020B0604020202020204" pitchFamily="34" charset="0"/>
            </a:endParaRPr>
          </a:p>
          <a:p>
            <a:pPr marL="1254125" indent="-1250950" eaLnBrk="1" hangingPunct="1"/>
            <a:r>
              <a:rPr lang="en-US" altLang="en-US" sz="2800" dirty="0">
                <a:latin typeface="Arial" panose="020B0604020202020204" pitchFamily="34" charset="0"/>
              </a:rPr>
              <a:t>Part 2:  Media Campaign</a:t>
            </a:r>
          </a:p>
          <a:p>
            <a:pPr marL="1254125" indent="-1250950" eaLnBrk="1" hangingPunct="1"/>
            <a:endParaRPr lang="en-US" altLang="en-US" sz="2800" dirty="0">
              <a:latin typeface="Arial" panose="020B0604020202020204" pitchFamily="34" charset="0"/>
            </a:endParaRPr>
          </a:p>
          <a:p>
            <a:pPr marL="1254125" indent="-1250950" eaLnBrk="1" hangingPunct="1"/>
            <a:r>
              <a:rPr lang="en-US" altLang="en-US" sz="2800" dirty="0">
                <a:solidFill>
                  <a:srgbClr val="FF0000"/>
                </a:solidFill>
                <a:latin typeface="Arial" panose="020B0604020202020204" pitchFamily="34" charset="0"/>
              </a:rPr>
              <a:t>Part 3:  Sequencing Strategies / Engaging the Community</a:t>
            </a:r>
          </a:p>
          <a:p>
            <a:pPr marL="1254125" indent="-1250950" eaLnBrk="1" hangingPunct="1"/>
            <a:endParaRPr lang="en-US" altLang="en-US" sz="2800" dirty="0">
              <a:latin typeface="Arial" panose="020B0604020202020204" pitchFamily="34" charset="0"/>
            </a:endParaRPr>
          </a:p>
          <a:p>
            <a:pPr marL="1254125" indent="-1250950" eaLnBrk="1" hangingPunct="1"/>
            <a:r>
              <a:rPr lang="en-US" altLang="en-US" sz="2800" dirty="0">
                <a:latin typeface="Arial" panose="020B0604020202020204" pitchFamily="34" charset="0"/>
              </a:rPr>
              <a:t>Part 4:  Policy Steps</a:t>
            </a:r>
          </a:p>
          <a:p>
            <a:pPr marL="1254125" indent="-1250950" eaLnBrk="1" hangingPunct="1"/>
            <a:endParaRPr lang="en-US" altLang="en-US" sz="2800" dirty="0">
              <a:latin typeface="Arial" panose="020B0604020202020204" pitchFamily="34" charset="0"/>
            </a:endParaRPr>
          </a:p>
          <a:p>
            <a:pPr marL="1254125" indent="-1250950" eaLnBrk="1" hangingPunct="1"/>
            <a:r>
              <a:rPr lang="en-US" altLang="en-US" sz="2800" dirty="0">
                <a:latin typeface="Arial" panose="020B0604020202020204" pitchFamily="34" charset="0"/>
              </a:rPr>
              <a:t>Part 5:  Building Capacity Discussion</a:t>
            </a:r>
          </a:p>
          <a:p>
            <a:pPr eaLnBrk="1" hangingPunct="1"/>
            <a:endParaRPr lang="en-US" altLang="en-US" sz="2800" dirty="0">
              <a:latin typeface="Arial" panose="020B0604020202020204" pitchFamily="34" charset="0"/>
            </a:endParaRPr>
          </a:p>
          <a:p>
            <a:pPr eaLnBrk="1" hangingPunct="1"/>
            <a:endParaRPr lang="en-US" altLang="en-US" sz="2800" dirty="0">
              <a:latin typeface="Arial" panose="020B0604020202020204" pitchFamily="34" charset="0"/>
            </a:endParaRPr>
          </a:p>
        </p:txBody>
      </p:sp>
      <p:sp>
        <p:nvSpPr>
          <p:cNvPr id="7" name="Subtitle 2"/>
          <p:cNvSpPr txBox="1">
            <a:spLocks/>
          </p:cNvSpPr>
          <p:nvPr/>
        </p:nvSpPr>
        <p:spPr>
          <a:xfrm>
            <a:off x="0" y="142569"/>
            <a:ext cx="9144000" cy="685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4400" b="1" dirty="0"/>
              <a:t>Implementation</a:t>
            </a:r>
            <a:endParaRPr lang="en-US" sz="4400" dirty="0"/>
          </a:p>
        </p:txBody>
      </p:sp>
    </p:spTree>
    <p:extLst>
      <p:ext uri="{BB962C8B-B14F-4D97-AF65-F5344CB8AC3E}">
        <p14:creationId xmlns:p14="http://schemas.microsoft.com/office/powerpoint/2010/main" val="4272272749"/>
      </p:ext>
    </p:extLst>
  </p:cSld>
  <p:clrMapOvr>
    <a:masterClrMapping/>
  </p:clrMapOvr>
  <p:transition>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52400" y="1216382"/>
            <a:ext cx="785495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3200" b="1" dirty="0">
                <a:latin typeface="Franklin Gothic Medium" panose="020B0603020102020204" pitchFamily="34" charset="0"/>
              </a:rPr>
              <a:t>Which strategies / activities should be   implemented first?</a:t>
            </a:r>
          </a:p>
        </p:txBody>
      </p:sp>
      <p:sp>
        <p:nvSpPr>
          <p:cNvPr id="4" name="Text Box 2">
            <a:extLst>
              <a:ext uri="{FF2B5EF4-FFF2-40B4-BE49-F238E27FC236}">
                <a16:creationId xmlns="" xmlns:a16="http://schemas.microsoft.com/office/drawing/2014/main" id="{1D6985A4-BD62-43C3-9DE7-FF73F2B4B239}"/>
              </a:ext>
            </a:extLst>
          </p:cNvPr>
          <p:cNvSpPr txBox="1">
            <a:spLocks noChangeArrowheads="1"/>
          </p:cNvSpPr>
          <p:nvPr/>
        </p:nvSpPr>
        <p:spPr bwMode="auto">
          <a:xfrm>
            <a:off x="-268946" y="103587"/>
            <a:ext cx="82763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4000" b="1" dirty="0">
                <a:solidFill>
                  <a:srgbClr val="FF0000"/>
                </a:solidFill>
                <a:latin typeface="+mn-lt"/>
              </a:rPr>
              <a:t>Sequencing Strategies</a:t>
            </a:r>
            <a:endParaRPr lang="en-US" altLang="en-US" sz="3200" b="1" dirty="0">
              <a:solidFill>
                <a:srgbClr val="FF0000"/>
              </a:solidFill>
              <a:latin typeface="+mn-lt"/>
            </a:endParaRPr>
          </a:p>
        </p:txBody>
      </p:sp>
      <p:sp>
        <p:nvSpPr>
          <p:cNvPr id="5" name="TextBox 4">
            <a:extLst>
              <a:ext uri="{FF2B5EF4-FFF2-40B4-BE49-F238E27FC236}">
                <a16:creationId xmlns="" xmlns:a16="http://schemas.microsoft.com/office/drawing/2014/main" id="{C6F86E45-43D3-41B7-B3A5-DD03C03B8720}"/>
              </a:ext>
            </a:extLst>
          </p:cNvPr>
          <p:cNvSpPr txBox="1"/>
          <p:nvPr/>
        </p:nvSpPr>
        <p:spPr>
          <a:xfrm>
            <a:off x="501446" y="2293600"/>
            <a:ext cx="8539315" cy="4308872"/>
          </a:xfrm>
          <a:prstGeom prst="rect">
            <a:avLst/>
          </a:prstGeom>
          <a:noFill/>
        </p:spPr>
        <p:txBody>
          <a:bodyPr wrap="square" rtlCol="0">
            <a:spAutoFit/>
          </a:bodyPr>
          <a:lstStyle/>
          <a:p>
            <a:r>
              <a:rPr lang="en-US" sz="2800" dirty="0"/>
              <a:t>Considerations include:</a:t>
            </a:r>
          </a:p>
          <a:p>
            <a:pPr marL="514350" indent="-514350">
              <a:spcBef>
                <a:spcPts val="1200"/>
              </a:spcBef>
              <a:buFont typeface="+mj-lt"/>
              <a:buAutoNum type="arabicPeriod"/>
            </a:pPr>
            <a:r>
              <a:rPr lang="en-US" sz="2800" dirty="0"/>
              <a:t>Start with </a:t>
            </a:r>
            <a:r>
              <a:rPr lang="en-US" sz="2800" b="1" u="sng" dirty="0"/>
              <a:t>providing information</a:t>
            </a:r>
            <a:r>
              <a:rPr lang="en-US" sz="2800" dirty="0"/>
              <a:t> to raise awareness of the issue and proposed strategies</a:t>
            </a:r>
          </a:p>
          <a:p>
            <a:pPr marL="514350" indent="-514350">
              <a:spcBef>
                <a:spcPts val="1200"/>
              </a:spcBef>
              <a:buFont typeface="+mj-lt"/>
              <a:buAutoNum type="arabicPeriod"/>
            </a:pPr>
            <a:r>
              <a:rPr lang="en-US" sz="2800" dirty="0"/>
              <a:t>Identify specific </a:t>
            </a:r>
            <a:r>
              <a:rPr lang="en-US" sz="2800" b="1" u="sng" dirty="0"/>
              <a:t>target audiences</a:t>
            </a:r>
            <a:r>
              <a:rPr lang="en-US" sz="2800" dirty="0"/>
              <a:t> to receive the info</a:t>
            </a:r>
          </a:p>
          <a:p>
            <a:pPr marL="514350" indent="-514350">
              <a:spcBef>
                <a:spcPts val="1200"/>
              </a:spcBef>
              <a:buFont typeface="+mj-lt"/>
              <a:buAutoNum type="arabicPeriod"/>
            </a:pPr>
            <a:r>
              <a:rPr lang="en-US" sz="2800" dirty="0"/>
              <a:t>Engage the </a:t>
            </a:r>
            <a:r>
              <a:rPr lang="en-US" sz="2800" b="1" u="sng" dirty="0"/>
              <a:t>enforcement agency</a:t>
            </a:r>
            <a:r>
              <a:rPr lang="en-US" sz="2800" dirty="0"/>
              <a:t> early in the process</a:t>
            </a:r>
          </a:p>
          <a:p>
            <a:pPr marL="514350" indent="-514350">
              <a:spcBef>
                <a:spcPts val="1200"/>
              </a:spcBef>
              <a:buFont typeface="+mj-lt"/>
              <a:buAutoNum type="arabicPeriod"/>
            </a:pPr>
            <a:r>
              <a:rPr lang="en-US" sz="2800" dirty="0"/>
              <a:t>Include on-going </a:t>
            </a:r>
            <a:r>
              <a:rPr lang="en-US" sz="2800" b="1" u="sng" dirty="0"/>
              <a:t>data collection</a:t>
            </a:r>
            <a:r>
              <a:rPr lang="en-US" sz="2800" dirty="0"/>
              <a:t> in your effort</a:t>
            </a:r>
          </a:p>
          <a:p>
            <a:pPr marL="514350" indent="-514350">
              <a:spcBef>
                <a:spcPts val="1200"/>
              </a:spcBef>
              <a:buFont typeface="+mj-lt"/>
              <a:buAutoNum type="arabicPeriod"/>
            </a:pPr>
            <a:r>
              <a:rPr lang="en-US" sz="2800" dirty="0"/>
              <a:t>Determine when the timing will be best for a </a:t>
            </a:r>
            <a:r>
              <a:rPr lang="en-US" sz="2800" b="1" u="sng" dirty="0"/>
              <a:t>vote</a:t>
            </a:r>
          </a:p>
          <a:p>
            <a:endParaRPr lang="en-US" sz="2800" dirty="0"/>
          </a:p>
        </p:txBody>
      </p:sp>
      <p:pic>
        <p:nvPicPr>
          <p:cNvPr id="2" name="Picture 1">
            <a:extLst>
              <a:ext uri="{FF2B5EF4-FFF2-40B4-BE49-F238E27FC236}">
                <a16:creationId xmlns="" xmlns:a16="http://schemas.microsoft.com/office/drawing/2014/main" id="{F7054C51-14C5-4A53-8D95-5B279DD73988}"/>
              </a:ext>
            </a:extLst>
          </p:cNvPr>
          <p:cNvPicPr>
            <a:picLocks noChangeAspect="1"/>
          </p:cNvPicPr>
          <p:nvPr/>
        </p:nvPicPr>
        <p:blipFill>
          <a:blip r:embed="rId2"/>
          <a:stretch>
            <a:fillRect/>
          </a:stretch>
        </p:blipFill>
        <p:spPr>
          <a:xfrm>
            <a:off x="7615507" y="377537"/>
            <a:ext cx="1292520" cy="1725581"/>
          </a:xfrm>
          <a:prstGeom prst="rect">
            <a:avLst/>
          </a:prstGeom>
        </p:spPr>
      </p:pic>
    </p:spTree>
    <p:extLst>
      <p:ext uri="{BB962C8B-B14F-4D97-AF65-F5344CB8AC3E}">
        <p14:creationId xmlns:p14="http://schemas.microsoft.com/office/powerpoint/2010/main" val="2217983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604685" y="1238713"/>
            <a:ext cx="52750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3200" b="1" dirty="0">
                <a:latin typeface="Franklin Gothic Medium" panose="020B0603020102020204" pitchFamily="34" charset="0"/>
              </a:rPr>
              <a:t>Who should be involved?</a:t>
            </a:r>
          </a:p>
        </p:txBody>
      </p:sp>
      <p:sp>
        <p:nvSpPr>
          <p:cNvPr id="4" name="Text Box 2">
            <a:extLst>
              <a:ext uri="{FF2B5EF4-FFF2-40B4-BE49-F238E27FC236}">
                <a16:creationId xmlns="" xmlns:a16="http://schemas.microsoft.com/office/drawing/2014/main" id="{1D6985A4-BD62-43C3-9DE7-FF73F2B4B239}"/>
              </a:ext>
            </a:extLst>
          </p:cNvPr>
          <p:cNvSpPr txBox="1">
            <a:spLocks noChangeArrowheads="1"/>
          </p:cNvSpPr>
          <p:nvPr/>
        </p:nvSpPr>
        <p:spPr bwMode="auto">
          <a:xfrm>
            <a:off x="0" y="112144"/>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4000" b="1" dirty="0">
                <a:solidFill>
                  <a:srgbClr val="FF0000"/>
                </a:solidFill>
                <a:latin typeface="+mn-lt"/>
              </a:rPr>
              <a:t>Engaging Coalition Members &amp; Partners</a:t>
            </a:r>
            <a:endParaRPr lang="en-US" altLang="en-US" sz="3200" b="1" dirty="0">
              <a:solidFill>
                <a:srgbClr val="FF0000"/>
              </a:solidFill>
              <a:latin typeface="+mn-lt"/>
            </a:endParaRPr>
          </a:p>
        </p:txBody>
      </p:sp>
      <p:sp>
        <p:nvSpPr>
          <p:cNvPr id="5" name="TextBox 4">
            <a:extLst>
              <a:ext uri="{FF2B5EF4-FFF2-40B4-BE49-F238E27FC236}">
                <a16:creationId xmlns="" xmlns:a16="http://schemas.microsoft.com/office/drawing/2014/main" id="{C6F86E45-43D3-41B7-B3A5-DD03C03B8720}"/>
              </a:ext>
            </a:extLst>
          </p:cNvPr>
          <p:cNvSpPr txBox="1"/>
          <p:nvPr/>
        </p:nvSpPr>
        <p:spPr>
          <a:xfrm>
            <a:off x="604685" y="1910142"/>
            <a:ext cx="8539315" cy="4893647"/>
          </a:xfrm>
          <a:prstGeom prst="rect">
            <a:avLst/>
          </a:prstGeom>
          <a:noFill/>
        </p:spPr>
        <p:txBody>
          <a:bodyPr wrap="square" rtlCol="0">
            <a:spAutoFit/>
          </a:bodyPr>
          <a:lstStyle/>
          <a:p>
            <a:r>
              <a:rPr lang="en-US" sz="2800" dirty="0"/>
              <a:t>Considerations include:</a:t>
            </a:r>
          </a:p>
          <a:p>
            <a:pPr marL="514350" indent="-514350">
              <a:spcBef>
                <a:spcPts val="1200"/>
              </a:spcBef>
              <a:buFont typeface="+mj-lt"/>
              <a:buAutoNum type="arabicPeriod"/>
            </a:pPr>
            <a:r>
              <a:rPr lang="en-US" sz="2800" dirty="0"/>
              <a:t>Form an </a:t>
            </a:r>
            <a:r>
              <a:rPr lang="en-US" sz="2800" b="1" u="sng" dirty="0"/>
              <a:t>Action Team</a:t>
            </a:r>
            <a:endParaRPr lang="en-US" sz="2800" dirty="0"/>
          </a:p>
          <a:p>
            <a:pPr marL="514350" indent="-514350">
              <a:spcBef>
                <a:spcPts val="1200"/>
              </a:spcBef>
              <a:buFont typeface="+mj-lt"/>
              <a:buAutoNum type="arabicPeriod"/>
            </a:pPr>
            <a:r>
              <a:rPr lang="en-US" sz="2800" dirty="0"/>
              <a:t>Ensure that </a:t>
            </a:r>
            <a:r>
              <a:rPr lang="en-US" sz="2800" b="1" u="sng" dirty="0"/>
              <a:t>enforcement and media</a:t>
            </a:r>
            <a:r>
              <a:rPr lang="en-US" sz="2800" dirty="0"/>
              <a:t> is represented</a:t>
            </a:r>
          </a:p>
          <a:p>
            <a:pPr marL="514350" indent="-514350">
              <a:spcBef>
                <a:spcPts val="1200"/>
              </a:spcBef>
              <a:buFont typeface="+mj-lt"/>
              <a:buAutoNum type="arabicPeriod"/>
            </a:pPr>
            <a:r>
              <a:rPr lang="en-US" sz="2800" dirty="0"/>
              <a:t>Use the Sector List to identify the specific sectors to engage – ask </a:t>
            </a:r>
            <a:r>
              <a:rPr lang="en-US" sz="2800" b="1" u="sng" dirty="0"/>
              <a:t>Sector Rep</a:t>
            </a:r>
            <a:r>
              <a:rPr lang="en-US" sz="2800" dirty="0"/>
              <a:t> for recommendations</a:t>
            </a:r>
          </a:p>
          <a:p>
            <a:pPr marL="514350" indent="-514350">
              <a:spcBef>
                <a:spcPts val="1200"/>
              </a:spcBef>
              <a:buFont typeface="+mj-lt"/>
              <a:buAutoNum type="arabicPeriod"/>
            </a:pPr>
            <a:r>
              <a:rPr lang="en-US" sz="2800" dirty="0"/>
              <a:t>Engage representatives from each of the </a:t>
            </a:r>
            <a:r>
              <a:rPr lang="en-US" sz="2800" b="1" u="sng" dirty="0"/>
              <a:t>Jurisdictions</a:t>
            </a:r>
            <a:r>
              <a:rPr lang="en-US" sz="2800" dirty="0"/>
              <a:t> that will be implementing the policy / ordinance</a:t>
            </a:r>
          </a:p>
          <a:p>
            <a:pPr marL="514350" indent="-514350">
              <a:spcBef>
                <a:spcPts val="1200"/>
              </a:spcBef>
              <a:buFont typeface="+mj-lt"/>
              <a:buAutoNum type="arabicPeriod"/>
            </a:pPr>
            <a:r>
              <a:rPr lang="en-US" sz="2800" dirty="0"/>
              <a:t>Reach out to diverse </a:t>
            </a:r>
            <a:r>
              <a:rPr lang="en-US" sz="2800" b="1" u="sng" dirty="0"/>
              <a:t>cultures </a:t>
            </a:r>
          </a:p>
          <a:p>
            <a:pPr marL="514350" indent="-514350">
              <a:spcBef>
                <a:spcPts val="1200"/>
              </a:spcBef>
              <a:buFont typeface="+mj-lt"/>
              <a:buAutoNum type="arabicPeriod"/>
            </a:pPr>
            <a:endParaRPr lang="en-US" sz="2800" b="1" u="sng" dirty="0"/>
          </a:p>
        </p:txBody>
      </p:sp>
      <p:pic>
        <p:nvPicPr>
          <p:cNvPr id="2" name="Picture 1">
            <a:extLst>
              <a:ext uri="{FF2B5EF4-FFF2-40B4-BE49-F238E27FC236}">
                <a16:creationId xmlns="" xmlns:a16="http://schemas.microsoft.com/office/drawing/2014/main" id="{979A7C40-B644-48B4-9D8A-A2B7BAC44310}"/>
              </a:ext>
            </a:extLst>
          </p:cNvPr>
          <p:cNvPicPr>
            <a:picLocks noChangeAspect="1"/>
          </p:cNvPicPr>
          <p:nvPr/>
        </p:nvPicPr>
        <p:blipFill>
          <a:blip r:embed="rId2"/>
          <a:stretch>
            <a:fillRect/>
          </a:stretch>
        </p:blipFill>
        <p:spPr>
          <a:xfrm>
            <a:off x="4874342" y="1906666"/>
            <a:ext cx="2914130" cy="1147744"/>
          </a:xfrm>
          <a:prstGeom prst="rect">
            <a:avLst/>
          </a:prstGeom>
        </p:spPr>
      </p:pic>
    </p:spTree>
    <p:extLst>
      <p:ext uri="{BB962C8B-B14F-4D97-AF65-F5344CB8AC3E}">
        <p14:creationId xmlns:p14="http://schemas.microsoft.com/office/powerpoint/2010/main" val="28587136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 xmlns:a16="http://schemas.microsoft.com/office/drawing/2014/main" id="{1D6985A4-BD62-43C3-9DE7-FF73F2B4B239}"/>
              </a:ext>
            </a:extLst>
          </p:cNvPr>
          <p:cNvSpPr txBox="1">
            <a:spLocks noChangeArrowheads="1"/>
          </p:cNvSpPr>
          <p:nvPr/>
        </p:nvSpPr>
        <p:spPr bwMode="auto">
          <a:xfrm>
            <a:off x="314888" y="112144"/>
            <a:ext cx="82763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4000" b="1" dirty="0">
                <a:solidFill>
                  <a:srgbClr val="FF0000"/>
                </a:solidFill>
                <a:latin typeface="+mn-lt"/>
              </a:rPr>
              <a:t>Practice</a:t>
            </a:r>
            <a:endParaRPr lang="en-US" altLang="en-US" sz="3200" b="1" dirty="0">
              <a:solidFill>
                <a:srgbClr val="FF0000"/>
              </a:solidFill>
              <a:latin typeface="+mn-lt"/>
            </a:endParaRPr>
          </a:p>
        </p:txBody>
      </p:sp>
      <p:sp>
        <p:nvSpPr>
          <p:cNvPr id="5" name="TextBox 4">
            <a:extLst>
              <a:ext uri="{FF2B5EF4-FFF2-40B4-BE49-F238E27FC236}">
                <a16:creationId xmlns="" xmlns:a16="http://schemas.microsoft.com/office/drawing/2014/main" id="{C6F86E45-43D3-41B7-B3A5-DD03C03B8720}"/>
              </a:ext>
            </a:extLst>
          </p:cNvPr>
          <p:cNvSpPr txBox="1"/>
          <p:nvPr/>
        </p:nvSpPr>
        <p:spPr>
          <a:xfrm>
            <a:off x="501478" y="2190680"/>
            <a:ext cx="5589605" cy="3970318"/>
          </a:xfrm>
          <a:prstGeom prst="rect">
            <a:avLst/>
          </a:prstGeom>
          <a:noFill/>
        </p:spPr>
        <p:txBody>
          <a:bodyPr wrap="square" rtlCol="0">
            <a:spAutoFit/>
          </a:bodyPr>
          <a:lstStyle/>
          <a:p>
            <a:pPr marL="514350" indent="-514350">
              <a:buFont typeface="+mj-lt"/>
              <a:buAutoNum type="arabicPeriod"/>
            </a:pPr>
            <a:r>
              <a:rPr lang="en-US" sz="2800" dirty="0"/>
              <a:t>Review the Comprehensive Strategies / Intervention Map </a:t>
            </a:r>
          </a:p>
          <a:p>
            <a:pPr marL="514350" indent="-514350">
              <a:buFont typeface="+mj-lt"/>
              <a:buAutoNum type="arabicPeriod"/>
            </a:pPr>
            <a:endParaRPr lang="en-US" sz="2800" dirty="0"/>
          </a:p>
          <a:p>
            <a:pPr marL="514350" indent="-514350">
              <a:buFont typeface="+mj-lt"/>
              <a:buAutoNum type="arabicPeriod"/>
            </a:pPr>
            <a:r>
              <a:rPr lang="en-US" sz="2800" dirty="0"/>
              <a:t>Determine which strategies will be implemented in the next 6 months.</a:t>
            </a:r>
          </a:p>
          <a:p>
            <a:r>
              <a:rPr lang="en-US" sz="2800" dirty="0"/>
              <a:t> </a:t>
            </a:r>
          </a:p>
          <a:p>
            <a:pPr marL="515938" indent="-515938"/>
            <a:r>
              <a:rPr lang="en-US" sz="2800" dirty="0"/>
              <a:t>3.   Identify 6 - 8 organizations or groups to join the Action Team.</a:t>
            </a:r>
          </a:p>
        </p:txBody>
      </p:sp>
      <p:sp>
        <p:nvSpPr>
          <p:cNvPr id="6" name="Text Box 2">
            <a:extLst>
              <a:ext uri="{FF2B5EF4-FFF2-40B4-BE49-F238E27FC236}">
                <a16:creationId xmlns="" xmlns:a16="http://schemas.microsoft.com/office/drawing/2014/main" id="{2A16A252-20C5-4EF3-850E-7E6D00E1DBCB}"/>
              </a:ext>
            </a:extLst>
          </p:cNvPr>
          <p:cNvSpPr txBox="1">
            <a:spLocks noChangeArrowheads="1"/>
          </p:cNvSpPr>
          <p:nvPr/>
        </p:nvSpPr>
        <p:spPr bwMode="auto">
          <a:xfrm>
            <a:off x="152400" y="1216382"/>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3200" b="1" dirty="0">
                <a:latin typeface="Franklin Gothic Medium" panose="020B0603020102020204" pitchFamily="34" charset="0"/>
              </a:rPr>
              <a:t>Sequencing Strategies &amp; Engaging Partners</a:t>
            </a:r>
          </a:p>
        </p:txBody>
      </p:sp>
      <p:pic>
        <p:nvPicPr>
          <p:cNvPr id="3" name="Picture 2">
            <a:extLst>
              <a:ext uri="{FF2B5EF4-FFF2-40B4-BE49-F238E27FC236}">
                <a16:creationId xmlns="" xmlns:a16="http://schemas.microsoft.com/office/drawing/2014/main" id="{EAB9B5FE-5E62-4B9A-B4B0-6287265C0D78}"/>
              </a:ext>
            </a:extLst>
          </p:cNvPr>
          <p:cNvPicPr>
            <a:picLocks noChangeAspect="1"/>
          </p:cNvPicPr>
          <p:nvPr/>
        </p:nvPicPr>
        <p:blipFill>
          <a:blip r:embed="rId2"/>
          <a:stretch>
            <a:fillRect/>
          </a:stretch>
        </p:blipFill>
        <p:spPr>
          <a:xfrm>
            <a:off x="6283505" y="2079523"/>
            <a:ext cx="2546302" cy="3283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53457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Box 4"/>
          <p:cNvSpPr txBox="1">
            <a:spLocks noChangeArrowheads="1"/>
          </p:cNvSpPr>
          <p:nvPr/>
        </p:nvSpPr>
        <p:spPr bwMode="auto">
          <a:xfrm>
            <a:off x="179200" y="171087"/>
            <a:ext cx="912433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charset="0"/>
                <a:ea typeface="ＭＳ Ｐゴシック" charset="-128"/>
              </a:defRPr>
            </a:lvl1pPr>
            <a:lvl2pPr marL="742950" indent="-285750">
              <a:defRPr sz="1000">
                <a:solidFill>
                  <a:schemeClr val="tx1"/>
                </a:solidFill>
                <a:latin typeface="Arial" charset="0"/>
                <a:ea typeface="ＭＳ Ｐゴシック" charset="-128"/>
              </a:defRPr>
            </a:lvl2pPr>
            <a:lvl3pPr marL="1143000" indent="-228600">
              <a:defRPr sz="1000">
                <a:solidFill>
                  <a:schemeClr val="tx1"/>
                </a:solidFill>
                <a:latin typeface="Arial" charset="0"/>
                <a:ea typeface="ＭＳ Ｐゴシック" charset="-128"/>
              </a:defRPr>
            </a:lvl3pPr>
            <a:lvl4pPr marL="1600200" indent="-228600">
              <a:defRPr sz="1000">
                <a:solidFill>
                  <a:schemeClr val="tx1"/>
                </a:solidFill>
                <a:latin typeface="Arial" charset="0"/>
                <a:ea typeface="ＭＳ Ｐゴシック" charset="-128"/>
              </a:defRPr>
            </a:lvl4pPr>
            <a:lvl5pPr marL="2057400" indent="-228600">
              <a:defRPr sz="1000">
                <a:solidFill>
                  <a:schemeClr val="tx1"/>
                </a:solidFill>
                <a:latin typeface="Arial" charset="0"/>
                <a:ea typeface="ＭＳ Ｐゴシック" charset="-128"/>
              </a:defRPr>
            </a:lvl5pPr>
            <a:lvl6pPr marL="2514600" indent="-228600" eaLnBrk="0" fontAlgn="base" hangingPunct="0">
              <a:spcBef>
                <a:spcPct val="0"/>
              </a:spcBef>
              <a:spcAft>
                <a:spcPct val="0"/>
              </a:spcAft>
              <a:defRPr sz="1000">
                <a:solidFill>
                  <a:schemeClr val="tx1"/>
                </a:solidFill>
                <a:latin typeface="Arial" charset="0"/>
                <a:ea typeface="ＭＳ Ｐゴシック" charset="-128"/>
              </a:defRPr>
            </a:lvl6pPr>
            <a:lvl7pPr marL="2971800" indent="-228600" eaLnBrk="0" fontAlgn="base" hangingPunct="0">
              <a:spcBef>
                <a:spcPct val="0"/>
              </a:spcBef>
              <a:spcAft>
                <a:spcPct val="0"/>
              </a:spcAft>
              <a:defRPr sz="1000">
                <a:solidFill>
                  <a:schemeClr val="tx1"/>
                </a:solidFill>
                <a:latin typeface="Arial" charset="0"/>
                <a:ea typeface="ＭＳ Ｐゴシック" charset="-128"/>
              </a:defRPr>
            </a:lvl7pPr>
            <a:lvl8pPr marL="3429000" indent="-228600" eaLnBrk="0" fontAlgn="base" hangingPunct="0">
              <a:spcBef>
                <a:spcPct val="0"/>
              </a:spcBef>
              <a:spcAft>
                <a:spcPct val="0"/>
              </a:spcAft>
              <a:defRPr sz="1000">
                <a:solidFill>
                  <a:schemeClr val="tx1"/>
                </a:solidFill>
                <a:latin typeface="Arial" charset="0"/>
                <a:ea typeface="ＭＳ Ｐゴシック" charset="-128"/>
              </a:defRPr>
            </a:lvl8pPr>
            <a:lvl9pPr marL="3886200" indent="-228600" eaLnBrk="0" fontAlgn="base" hangingPunct="0">
              <a:spcBef>
                <a:spcPct val="0"/>
              </a:spcBef>
              <a:spcAft>
                <a:spcPct val="0"/>
              </a:spcAft>
              <a:defRPr sz="1000">
                <a:solidFill>
                  <a:schemeClr val="tx1"/>
                </a:solidFill>
                <a:latin typeface="Arial" charset="0"/>
                <a:ea typeface="ＭＳ Ｐゴシック" charset="-128"/>
              </a:defRPr>
            </a:lvl9pPr>
          </a:lstStyle>
          <a:p>
            <a:pPr algn="ctr"/>
            <a:r>
              <a:rPr lang="en-US" altLang="en-US" sz="4400" b="1" dirty="0">
                <a:latin typeface="+mn-lt"/>
              </a:rPr>
              <a:t>Strategic Planning</a:t>
            </a:r>
          </a:p>
        </p:txBody>
      </p:sp>
      <p:sp>
        <p:nvSpPr>
          <p:cNvPr id="2" name="TextBox 1"/>
          <p:cNvSpPr txBox="1"/>
          <p:nvPr/>
        </p:nvSpPr>
        <p:spPr>
          <a:xfrm>
            <a:off x="1504096" y="5308725"/>
            <a:ext cx="6474541" cy="523220"/>
          </a:xfrm>
          <a:prstGeom prst="rect">
            <a:avLst/>
          </a:prstGeom>
          <a:noFill/>
        </p:spPr>
        <p:txBody>
          <a:bodyPr wrap="square" rtlCol="0">
            <a:spAutoFit/>
          </a:bodyPr>
          <a:lstStyle/>
          <a:p>
            <a:r>
              <a:rPr lang="en-US" sz="2800" dirty="0"/>
              <a:t>SAMHSA:  Strategic Prevention Framework</a:t>
            </a:r>
          </a:p>
        </p:txBody>
      </p:sp>
      <p:sp>
        <p:nvSpPr>
          <p:cNvPr id="5" name="TextBox 4"/>
          <p:cNvSpPr txBox="1"/>
          <p:nvPr/>
        </p:nvSpPr>
        <p:spPr>
          <a:xfrm>
            <a:off x="8644636" y="0"/>
            <a:ext cx="566182" cy="477054"/>
          </a:xfrm>
          <a:prstGeom prst="rect">
            <a:avLst/>
          </a:prstGeom>
          <a:noFill/>
        </p:spPr>
        <p:txBody>
          <a:bodyPr wrap="none" rtlCol="0">
            <a:spAutoFit/>
          </a:bodyPr>
          <a:lstStyle/>
          <a:p>
            <a:pPr algn="ctr"/>
            <a:fld id="{CF009381-1E28-4771-92C0-C663D722078F}" type="slidenum">
              <a:rPr lang="en-US" sz="2500" b="1" smtClean="0">
                <a:solidFill>
                  <a:schemeClr val="bg1"/>
                </a:solidFill>
              </a:rPr>
              <a:pPr algn="ctr"/>
              <a:t>5</a:t>
            </a:fld>
            <a:endParaRPr lang="en-US" sz="2500" b="1" dirty="0">
              <a:solidFill>
                <a:schemeClr val="bg1"/>
              </a:solidFill>
            </a:endParaRPr>
          </a:p>
        </p:txBody>
      </p:sp>
      <p:sp>
        <p:nvSpPr>
          <p:cNvPr id="8" name="TextBox 7"/>
          <p:cNvSpPr txBox="1"/>
          <p:nvPr/>
        </p:nvSpPr>
        <p:spPr>
          <a:xfrm>
            <a:off x="1331308" y="6355250"/>
            <a:ext cx="4675062" cy="338554"/>
          </a:xfrm>
          <a:prstGeom prst="rect">
            <a:avLst/>
          </a:prstGeom>
          <a:noFill/>
        </p:spPr>
        <p:txBody>
          <a:bodyPr wrap="none" rtlCol="0">
            <a:spAutoFit/>
          </a:bodyPr>
          <a:lstStyle/>
          <a:p>
            <a:r>
              <a:rPr lang="en-US" sz="1600" b="1" i="1" dirty="0">
                <a:solidFill>
                  <a:schemeClr val="bg1">
                    <a:lumMod val="50000"/>
                  </a:schemeClr>
                </a:solidFill>
                <a:latin typeface="Times New Roman" panose="02020603050405020304" pitchFamily="18" charset="0"/>
                <a:cs typeface="Times New Roman" panose="02020603050405020304" pitchFamily="18" charset="0"/>
              </a:rPr>
              <a:t>Building Safe, Healthy, and Drug Free Communities</a:t>
            </a:r>
          </a:p>
        </p:txBody>
      </p:sp>
      <p:sp>
        <p:nvSpPr>
          <p:cNvPr id="9" name="5-Point Star 12"/>
          <p:cNvSpPr/>
          <p:nvPr/>
        </p:nvSpPr>
        <p:spPr>
          <a:xfrm rot="10800000">
            <a:off x="2355428" y="2638632"/>
            <a:ext cx="4251960" cy="4255654"/>
          </a:xfrm>
          <a:prstGeom prst="star5">
            <a:avLst/>
          </a:prstGeom>
          <a:solidFill>
            <a:srgbClr val="EE322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2996083" y="1489929"/>
            <a:ext cx="3676438" cy="3618313"/>
          </a:xfrm>
          <a:prstGeom prst="rect">
            <a:avLst/>
          </a:prstGeom>
        </p:spPr>
      </p:pic>
      <p:sp>
        <p:nvSpPr>
          <p:cNvPr id="10" name="Arrow: Down 9"/>
          <p:cNvSpPr/>
          <p:nvPr/>
        </p:nvSpPr>
        <p:spPr>
          <a:xfrm rot="3936447">
            <a:off x="6499118" y="3003395"/>
            <a:ext cx="1135625" cy="18140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1802073"/>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 xmlns:a16="http://schemas.microsoft.com/office/drawing/2014/main" id="{1D6985A4-BD62-43C3-9DE7-FF73F2B4B239}"/>
              </a:ext>
            </a:extLst>
          </p:cNvPr>
          <p:cNvSpPr txBox="1">
            <a:spLocks noChangeArrowheads="1"/>
          </p:cNvSpPr>
          <p:nvPr/>
        </p:nvSpPr>
        <p:spPr bwMode="auto">
          <a:xfrm>
            <a:off x="314888" y="112144"/>
            <a:ext cx="82763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4000" b="1" dirty="0">
                <a:solidFill>
                  <a:srgbClr val="FF0000"/>
                </a:solidFill>
                <a:latin typeface="+mn-lt"/>
              </a:rPr>
              <a:t>ACTIVITY</a:t>
            </a:r>
            <a:endParaRPr lang="en-US" altLang="en-US" sz="3200" b="1" dirty="0">
              <a:solidFill>
                <a:srgbClr val="FF0000"/>
              </a:solidFill>
              <a:latin typeface="+mn-lt"/>
            </a:endParaRPr>
          </a:p>
        </p:txBody>
      </p:sp>
      <p:sp>
        <p:nvSpPr>
          <p:cNvPr id="5" name="TextBox 4">
            <a:extLst>
              <a:ext uri="{FF2B5EF4-FFF2-40B4-BE49-F238E27FC236}">
                <a16:creationId xmlns="" xmlns:a16="http://schemas.microsoft.com/office/drawing/2014/main" id="{C6F86E45-43D3-41B7-B3A5-DD03C03B8720}"/>
              </a:ext>
            </a:extLst>
          </p:cNvPr>
          <p:cNvSpPr txBox="1"/>
          <p:nvPr/>
        </p:nvSpPr>
        <p:spPr>
          <a:xfrm>
            <a:off x="501478" y="2190680"/>
            <a:ext cx="5766587" cy="3539430"/>
          </a:xfrm>
          <a:prstGeom prst="rect">
            <a:avLst/>
          </a:prstGeom>
          <a:noFill/>
        </p:spPr>
        <p:txBody>
          <a:bodyPr wrap="square" rtlCol="0">
            <a:spAutoFit/>
          </a:bodyPr>
          <a:lstStyle/>
          <a:p>
            <a:pPr marL="514350" indent="-514350">
              <a:buFont typeface="+mj-lt"/>
              <a:buAutoNum type="arabicPeriod"/>
            </a:pPr>
            <a:r>
              <a:rPr lang="en-US" sz="2800" dirty="0"/>
              <a:t>Review your Strategies &amp; Action Plans for 1 Priority Local Condition</a:t>
            </a:r>
          </a:p>
          <a:p>
            <a:pPr marL="514350" indent="-514350">
              <a:buFont typeface="+mj-lt"/>
              <a:buAutoNum type="arabicPeriod"/>
            </a:pPr>
            <a:endParaRPr lang="en-US" sz="2800" dirty="0"/>
          </a:p>
          <a:p>
            <a:pPr marL="514350" indent="-514350">
              <a:buFont typeface="+mj-lt"/>
              <a:buAutoNum type="arabicPeriod"/>
            </a:pPr>
            <a:r>
              <a:rPr lang="en-US" sz="2800" dirty="0"/>
              <a:t>Determine which strategies will be implemented in 4 – 6 months.</a:t>
            </a:r>
          </a:p>
          <a:p>
            <a:r>
              <a:rPr lang="en-US" sz="2800" dirty="0"/>
              <a:t> </a:t>
            </a:r>
          </a:p>
          <a:p>
            <a:pPr marL="515938" indent="-515938"/>
            <a:r>
              <a:rPr lang="en-US" sz="2800" dirty="0"/>
              <a:t>3.   Identify for 6 - 8 organizations or groups to join the Action Team.</a:t>
            </a:r>
          </a:p>
        </p:txBody>
      </p:sp>
      <p:sp>
        <p:nvSpPr>
          <p:cNvPr id="6" name="Text Box 2">
            <a:extLst>
              <a:ext uri="{FF2B5EF4-FFF2-40B4-BE49-F238E27FC236}">
                <a16:creationId xmlns="" xmlns:a16="http://schemas.microsoft.com/office/drawing/2014/main" id="{2A16A252-20C5-4EF3-850E-7E6D00E1DBCB}"/>
              </a:ext>
            </a:extLst>
          </p:cNvPr>
          <p:cNvSpPr txBox="1">
            <a:spLocks noChangeArrowheads="1"/>
          </p:cNvSpPr>
          <p:nvPr/>
        </p:nvSpPr>
        <p:spPr bwMode="auto">
          <a:xfrm>
            <a:off x="152400" y="1216382"/>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3200" b="1" dirty="0">
                <a:latin typeface="Franklin Gothic Medium" panose="020B0603020102020204" pitchFamily="34" charset="0"/>
              </a:rPr>
              <a:t>Sequencing Strategies &amp; Engaging Partners</a:t>
            </a:r>
          </a:p>
        </p:txBody>
      </p:sp>
      <p:pic>
        <p:nvPicPr>
          <p:cNvPr id="7" name="Picture 6">
            <a:extLst>
              <a:ext uri="{FF2B5EF4-FFF2-40B4-BE49-F238E27FC236}">
                <a16:creationId xmlns="" xmlns:a16="http://schemas.microsoft.com/office/drawing/2014/main" id="{9B1A7A20-4323-41CB-B966-1C43EC9FB544}"/>
              </a:ext>
            </a:extLst>
          </p:cNvPr>
          <p:cNvPicPr>
            <a:picLocks noChangeAspect="1"/>
          </p:cNvPicPr>
          <p:nvPr/>
        </p:nvPicPr>
        <p:blipFill>
          <a:blip r:embed="rId2"/>
          <a:stretch>
            <a:fillRect/>
          </a:stretch>
        </p:blipFill>
        <p:spPr>
          <a:xfrm>
            <a:off x="6414040" y="2271039"/>
            <a:ext cx="2434991" cy="3296936"/>
          </a:xfrm>
          <a:prstGeom prst="rect">
            <a:avLst/>
          </a:prstGeom>
        </p:spPr>
      </p:pic>
    </p:spTree>
    <p:extLst>
      <p:ext uri="{BB962C8B-B14F-4D97-AF65-F5344CB8AC3E}">
        <p14:creationId xmlns:p14="http://schemas.microsoft.com/office/powerpoint/2010/main" val="5751165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266700" y="1380433"/>
            <a:ext cx="88773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175">
              <a:defRPr sz="2000">
                <a:solidFill>
                  <a:schemeClr val="tx1"/>
                </a:solidFill>
                <a:latin typeface="Franklin Gothic Demi" panose="020B0703020102020204" pitchFamily="34" charset="0"/>
              </a:defRPr>
            </a:lvl1pPr>
            <a:lvl2pPr marL="574675" indent="-45720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marL="1254125" indent="-1250950" eaLnBrk="1" hangingPunct="1"/>
            <a:r>
              <a:rPr lang="en-US" altLang="en-US" sz="2800" dirty="0">
                <a:latin typeface="Arial" panose="020B0604020202020204" pitchFamily="34" charset="0"/>
              </a:rPr>
              <a:t>Part 1:  Social Host, Loud Party Ordinance, Teen Party Ordinance, Party Patrol</a:t>
            </a:r>
          </a:p>
          <a:p>
            <a:pPr marL="1254125" indent="-1250950" eaLnBrk="1" hangingPunct="1"/>
            <a:endParaRPr lang="en-US" altLang="en-US" sz="2800" dirty="0">
              <a:latin typeface="Arial" panose="020B0604020202020204" pitchFamily="34" charset="0"/>
            </a:endParaRPr>
          </a:p>
          <a:p>
            <a:pPr marL="1254125" indent="-1250950" eaLnBrk="1" hangingPunct="1"/>
            <a:r>
              <a:rPr lang="en-US" altLang="en-US" sz="2800" dirty="0">
                <a:latin typeface="Arial" panose="020B0604020202020204" pitchFamily="34" charset="0"/>
              </a:rPr>
              <a:t>Part 2:  Media Campaign</a:t>
            </a:r>
          </a:p>
          <a:p>
            <a:pPr marL="1254125" indent="-1250950" eaLnBrk="1" hangingPunct="1"/>
            <a:endParaRPr lang="en-US" altLang="en-US" sz="2800" dirty="0">
              <a:latin typeface="Arial" panose="020B0604020202020204" pitchFamily="34" charset="0"/>
            </a:endParaRPr>
          </a:p>
          <a:p>
            <a:pPr marL="1254125" indent="-1250950" eaLnBrk="1" hangingPunct="1"/>
            <a:r>
              <a:rPr lang="en-US" altLang="en-US" sz="2800" dirty="0">
                <a:latin typeface="Arial" panose="020B0604020202020204" pitchFamily="34" charset="0"/>
              </a:rPr>
              <a:t>Part 3:  Sequencing Strategies / Engaging the Community</a:t>
            </a:r>
          </a:p>
          <a:p>
            <a:pPr marL="1254125" indent="-1250950" eaLnBrk="1" hangingPunct="1"/>
            <a:endParaRPr lang="en-US" altLang="en-US" sz="2800" dirty="0">
              <a:latin typeface="Arial" panose="020B0604020202020204" pitchFamily="34" charset="0"/>
            </a:endParaRPr>
          </a:p>
          <a:p>
            <a:pPr marL="1254125" indent="-1250950" eaLnBrk="1" hangingPunct="1"/>
            <a:r>
              <a:rPr lang="en-US" altLang="en-US" sz="2800" dirty="0">
                <a:solidFill>
                  <a:srgbClr val="FF0000"/>
                </a:solidFill>
                <a:latin typeface="Arial" panose="020B0604020202020204" pitchFamily="34" charset="0"/>
              </a:rPr>
              <a:t>Part 4:  Policy Steps</a:t>
            </a:r>
          </a:p>
          <a:p>
            <a:pPr marL="1254125" indent="-1250950" eaLnBrk="1" hangingPunct="1"/>
            <a:endParaRPr lang="en-US" altLang="en-US" sz="2800" dirty="0">
              <a:latin typeface="Arial" panose="020B0604020202020204" pitchFamily="34" charset="0"/>
            </a:endParaRPr>
          </a:p>
          <a:p>
            <a:pPr marL="1254125" indent="-1250950" eaLnBrk="1" hangingPunct="1"/>
            <a:r>
              <a:rPr lang="en-US" altLang="en-US" sz="2800" dirty="0">
                <a:latin typeface="Arial" panose="020B0604020202020204" pitchFamily="34" charset="0"/>
              </a:rPr>
              <a:t>Part 5:  Building Capacity Discussion</a:t>
            </a:r>
          </a:p>
        </p:txBody>
      </p:sp>
      <p:sp>
        <p:nvSpPr>
          <p:cNvPr id="7" name="Subtitle 2"/>
          <p:cNvSpPr txBox="1">
            <a:spLocks/>
          </p:cNvSpPr>
          <p:nvPr/>
        </p:nvSpPr>
        <p:spPr>
          <a:xfrm>
            <a:off x="0" y="142569"/>
            <a:ext cx="9144000" cy="685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4400" b="1" dirty="0"/>
              <a:t>Implementation</a:t>
            </a:r>
            <a:endParaRPr lang="en-US" sz="4400" dirty="0"/>
          </a:p>
        </p:txBody>
      </p:sp>
    </p:spTree>
    <p:extLst>
      <p:ext uri="{BB962C8B-B14F-4D97-AF65-F5344CB8AC3E}">
        <p14:creationId xmlns:p14="http://schemas.microsoft.com/office/powerpoint/2010/main" val="2134184317"/>
      </p:ext>
    </p:extLst>
  </p:cSld>
  <p:clrMapOvr>
    <a:masterClrMapping/>
  </p:clrMapOvr>
  <p:transition>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idx="1"/>
          </p:nvPr>
        </p:nvSpPr>
        <p:spPr bwMode="auto">
          <a:xfrm>
            <a:off x="1311275" y="1524000"/>
            <a:ext cx="7637463"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eaLnBrk="1" hangingPunct="1">
              <a:buFontTx/>
              <a:buAutoNum type="arabicPeriod"/>
            </a:pPr>
            <a:r>
              <a:rPr lang="en-US" altLang="en-US" sz="2400" dirty="0">
                <a:latin typeface="Franklin Gothic Medium" panose="020B0603020102020204" pitchFamily="34" charset="0"/>
              </a:rPr>
              <a:t>Clearly state the problem </a:t>
            </a:r>
          </a:p>
          <a:p>
            <a:pPr marL="514350" indent="-514350" eaLnBrk="1" hangingPunct="1">
              <a:buFontTx/>
              <a:buAutoNum type="arabicPeriod"/>
            </a:pPr>
            <a:r>
              <a:rPr lang="en-US" altLang="en-US" sz="2400" dirty="0">
                <a:latin typeface="Franklin Gothic Medium" panose="020B0603020102020204" pitchFamily="34" charset="0"/>
              </a:rPr>
              <a:t>Engage enforcement </a:t>
            </a:r>
          </a:p>
          <a:p>
            <a:pPr marL="514350" indent="-514350" eaLnBrk="1" hangingPunct="1">
              <a:buFontTx/>
              <a:buAutoNum type="arabicPeriod"/>
            </a:pPr>
            <a:r>
              <a:rPr lang="en-US" altLang="en-US" sz="2400" dirty="0">
                <a:latin typeface="Franklin Gothic Medium" panose="020B0603020102020204" pitchFamily="34" charset="0"/>
              </a:rPr>
              <a:t>Gather and analyze data to make your case</a:t>
            </a:r>
          </a:p>
          <a:p>
            <a:pPr marL="514350" indent="-514350" eaLnBrk="1" hangingPunct="1">
              <a:buFontTx/>
              <a:buAutoNum type="arabicPeriod"/>
            </a:pPr>
            <a:r>
              <a:rPr lang="en-US" altLang="en-US" sz="2400" dirty="0">
                <a:latin typeface="Franklin Gothic Medium" panose="020B0603020102020204" pitchFamily="34" charset="0"/>
              </a:rPr>
              <a:t>Research model legislation/policies</a:t>
            </a:r>
          </a:p>
          <a:p>
            <a:pPr marL="514350" indent="-514350" eaLnBrk="1" hangingPunct="1">
              <a:buFontTx/>
              <a:buAutoNum type="arabicPeriod"/>
            </a:pPr>
            <a:r>
              <a:rPr lang="en-US" altLang="en-US" sz="2400" dirty="0">
                <a:latin typeface="Franklin Gothic Medium" panose="020B0603020102020204" pitchFamily="34" charset="0"/>
              </a:rPr>
              <a:t>Draft policy language</a:t>
            </a:r>
          </a:p>
          <a:p>
            <a:pPr marL="514350" indent="-514350" eaLnBrk="1" hangingPunct="1">
              <a:buFontTx/>
              <a:buAutoNum type="arabicPeriod"/>
            </a:pPr>
            <a:r>
              <a:rPr lang="en-US" altLang="en-US" sz="2400" dirty="0">
                <a:latin typeface="Franklin Gothic Medium" panose="020B0603020102020204" pitchFamily="34" charset="0"/>
              </a:rPr>
              <a:t>Use media to educate</a:t>
            </a:r>
          </a:p>
          <a:p>
            <a:pPr marL="514350" indent="-514350" eaLnBrk="1" hangingPunct="1">
              <a:buFontTx/>
              <a:buAutoNum type="arabicPeriod"/>
            </a:pPr>
            <a:r>
              <a:rPr lang="en-US" altLang="en-US" sz="2400" dirty="0">
                <a:latin typeface="Franklin Gothic Medium" panose="020B0603020102020204" pitchFamily="34" charset="0"/>
              </a:rPr>
              <a:t>Mobilize support and provide community education</a:t>
            </a:r>
          </a:p>
          <a:p>
            <a:pPr marL="514350" indent="-514350" eaLnBrk="1" hangingPunct="1">
              <a:buFontTx/>
              <a:buAutoNum type="arabicPeriod"/>
            </a:pPr>
            <a:r>
              <a:rPr lang="en-US" altLang="en-US" sz="2400" dirty="0">
                <a:latin typeface="Franklin Gothic Medium" panose="020B0603020102020204" pitchFamily="34" charset="0"/>
              </a:rPr>
              <a:t>Get the policy adopted</a:t>
            </a:r>
          </a:p>
          <a:p>
            <a:pPr marL="514350" indent="-514350" eaLnBrk="1" hangingPunct="1">
              <a:buFontTx/>
              <a:buAutoNum type="arabicPeriod"/>
            </a:pPr>
            <a:r>
              <a:rPr lang="en-US" altLang="en-US" sz="2400" dirty="0">
                <a:latin typeface="Franklin Gothic Medium" panose="020B0603020102020204" pitchFamily="34" charset="0"/>
              </a:rPr>
              <a:t>Ensure enforcement of the policy</a:t>
            </a:r>
          </a:p>
          <a:p>
            <a:pPr marL="514350" indent="-514350" eaLnBrk="1" hangingPunct="1">
              <a:buFontTx/>
              <a:buAutoNum type="arabicPeriod"/>
            </a:pPr>
            <a:r>
              <a:rPr lang="en-US" altLang="en-US" sz="2400" dirty="0">
                <a:latin typeface="Franklin Gothic Medium" panose="020B0603020102020204" pitchFamily="34" charset="0"/>
              </a:rPr>
              <a:t>Evaluate effects of policy change</a:t>
            </a:r>
            <a:endParaRPr lang="en-US" altLang="en-US" dirty="0">
              <a:latin typeface="Franklin Gothic Medium" panose="020B0603020102020204" pitchFamily="34" charset="0"/>
            </a:endParaRPr>
          </a:p>
        </p:txBody>
      </p:sp>
      <p:sp>
        <p:nvSpPr>
          <p:cNvPr id="99331" name="Rectangle 2"/>
          <p:cNvSpPr>
            <a:spLocks noGrp="1" noRot="1" noChangeArrowheads="1"/>
          </p:cNvSpPr>
          <p:nvPr>
            <p:ph type="title"/>
          </p:nvPr>
        </p:nvSpPr>
        <p:spPr bwMode="auto">
          <a:xfrm>
            <a:off x="11113" y="155575"/>
            <a:ext cx="9144000" cy="609600"/>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3600" dirty="0">
                <a:solidFill>
                  <a:srgbClr val="FF0000"/>
                </a:solidFill>
                <a:latin typeface="Franklin Gothic Demi" panose="020B0703020102020204" pitchFamily="34" charset="0"/>
              </a:rPr>
              <a:t>Policy Development Steps</a:t>
            </a:r>
            <a:endParaRPr lang="en-US" altLang="en-US" sz="3600" dirty="0">
              <a:solidFill>
                <a:srgbClr val="FF0000"/>
              </a:solidFill>
              <a:latin typeface="Franklin Gothic Medium" panose="020B0603020102020204" pitchFamily="34" charset="0"/>
            </a:endParaRPr>
          </a:p>
        </p:txBody>
      </p:sp>
      <p:sp>
        <p:nvSpPr>
          <p:cNvPr id="2" name="Minus Sign 1"/>
          <p:cNvSpPr/>
          <p:nvPr/>
        </p:nvSpPr>
        <p:spPr bwMode="auto">
          <a:xfrm>
            <a:off x="-1512887" y="3076575"/>
            <a:ext cx="12192000" cy="457200"/>
          </a:xfrm>
          <a:prstGeom prst="mathMinus">
            <a:avLst/>
          </a:prstGeom>
          <a:solidFill>
            <a:schemeClr val="accent1"/>
          </a:solidFill>
          <a:ln w="9525" cap="flat" cmpd="sng" algn="ctr">
            <a:solidFill>
              <a:schemeClr val="tx1"/>
            </a:solidFill>
            <a:prstDash val="solid"/>
            <a:miter lim="800000"/>
            <a:headEnd type="none" w="med" len="med"/>
            <a:tailEnd type="none" w="med" len="med"/>
          </a:ln>
          <a:effectLst/>
        </p:spPr>
        <p:txBody>
          <a:bodyPr wrap="none"/>
          <a:lstStyle/>
          <a:p>
            <a:pPr eaLnBrk="1" hangingPunct="1">
              <a:defRPr/>
            </a:pPr>
            <a:endParaRPr lang="en-US"/>
          </a:p>
        </p:txBody>
      </p:sp>
      <p:sp>
        <p:nvSpPr>
          <p:cNvPr id="99333" name="TextBox 6"/>
          <p:cNvSpPr txBox="1">
            <a:spLocks noChangeArrowheads="1"/>
          </p:cNvSpPr>
          <p:nvPr/>
        </p:nvSpPr>
        <p:spPr bwMode="auto">
          <a:xfrm>
            <a:off x="7577138" y="1663700"/>
            <a:ext cx="137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r>
              <a:rPr lang="en-US" altLang="en-US" dirty="0"/>
              <a:t>The Line</a:t>
            </a:r>
          </a:p>
        </p:txBody>
      </p:sp>
      <p:sp>
        <p:nvSpPr>
          <p:cNvPr id="99334" name="Arrow: Right 8"/>
          <p:cNvSpPr>
            <a:spLocks noChangeArrowheads="1"/>
          </p:cNvSpPr>
          <p:nvPr/>
        </p:nvSpPr>
        <p:spPr bwMode="auto">
          <a:xfrm rot="6812329">
            <a:off x="7632700" y="2390775"/>
            <a:ext cx="990600" cy="596900"/>
          </a:xfrm>
          <a:prstGeom prst="rightArrow">
            <a:avLst>
              <a:gd name="adj1" fmla="val 50000"/>
              <a:gd name="adj2" fmla="val 49995"/>
            </a:avLst>
          </a:prstGeom>
          <a:solidFill>
            <a:schemeClr val="accent1"/>
          </a:solidFill>
          <a:ln w="9525" algn="ctr">
            <a:solidFill>
              <a:schemeClr val="tx1"/>
            </a:solidFill>
            <a:miter lim="800000"/>
            <a:headEnd/>
            <a:tailEnd/>
          </a:ln>
        </p:spPr>
        <p:txBody>
          <a:bodyPr wrap="none"/>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eaLnBrk="1" hangingPunct="1"/>
            <a:endParaRPr lang="en-US" altLang="en-US"/>
          </a:p>
        </p:txBody>
      </p:sp>
      <p:sp>
        <p:nvSpPr>
          <p:cNvPr id="99335" name="Left Brace 14"/>
          <p:cNvSpPr>
            <a:spLocks/>
          </p:cNvSpPr>
          <p:nvPr/>
        </p:nvSpPr>
        <p:spPr bwMode="auto">
          <a:xfrm>
            <a:off x="863600" y="1690687"/>
            <a:ext cx="419100" cy="1519238"/>
          </a:xfrm>
          <a:prstGeom prst="leftBrace">
            <a:avLst>
              <a:gd name="adj1" fmla="val 8324"/>
              <a:gd name="adj2" fmla="val 50000"/>
            </a:avLst>
          </a:prstGeom>
          <a:solidFill>
            <a:schemeClr val="accent1"/>
          </a:solidFill>
          <a:ln w="9525" algn="ctr">
            <a:solidFill>
              <a:schemeClr val="tx1"/>
            </a:solidFill>
            <a:miter lim="800000"/>
            <a:headEnd/>
            <a:tailEnd/>
          </a:ln>
        </p:spPr>
        <p:txBody>
          <a:bodyPr wrap="none"/>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eaLnBrk="1" hangingPunct="1"/>
            <a:endParaRPr lang="en-US" altLang="en-US"/>
          </a:p>
        </p:txBody>
      </p:sp>
      <p:sp>
        <p:nvSpPr>
          <p:cNvPr id="99336" name="Left Brace 17"/>
          <p:cNvSpPr>
            <a:spLocks/>
          </p:cNvSpPr>
          <p:nvPr/>
        </p:nvSpPr>
        <p:spPr bwMode="auto">
          <a:xfrm>
            <a:off x="841375" y="3394075"/>
            <a:ext cx="419100" cy="1520825"/>
          </a:xfrm>
          <a:prstGeom prst="leftBrace">
            <a:avLst>
              <a:gd name="adj1" fmla="val 8333"/>
              <a:gd name="adj2" fmla="val 50000"/>
            </a:avLst>
          </a:prstGeom>
          <a:solidFill>
            <a:schemeClr val="accent1"/>
          </a:solidFill>
          <a:ln w="9525" algn="ctr">
            <a:solidFill>
              <a:schemeClr val="tx1"/>
            </a:solidFill>
            <a:miter lim="800000"/>
            <a:headEnd/>
            <a:tailEnd/>
          </a:ln>
        </p:spPr>
        <p:txBody>
          <a:bodyPr wrap="none"/>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eaLnBrk="1" hangingPunct="1"/>
            <a:endParaRPr lang="en-US" altLang="en-US"/>
          </a:p>
        </p:txBody>
      </p:sp>
      <p:sp>
        <p:nvSpPr>
          <p:cNvPr id="99337" name="Left Brace 18"/>
          <p:cNvSpPr>
            <a:spLocks/>
          </p:cNvSpPr>
          <p:nvPr/>
        </p:nvSpPr>
        <p:spPr bwMode="auto">
          <a:xfrm>
            <a:off x="833438" y="5127625"/>
            <a:ext cx="458787" cy="701675"/>
          </a:xfrm>
          <a:prstGeom prst="leftBrace">
            <a:avLst>
              <a:gd name="adj1" fmla="val 8320"/>
              <a:gd name="adj2" fmla="val 50000"/>
            </a:avLst>
          </a:prstGeom>
          <a:solidFill>
            <a:schemeClr val="accent1"/>
          </a:solidFill>
          <a:ln w="9525" algn="ctr">
            <a:solidFill>
              <a:schemeClr val="tx1"/>
            </a:solidFill>
            <a:miter lim="800000"/>
            <a:headEnd/>
            <a:tailEnd/>
          </a:ln>
        </p:spPr>
        <p:txBody>
          <a:bodyPr wrap="none"/>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eaLnBrk="1" hangingPunct="1"/>
            <a:endParaRPr lang="en-US" altLang="en-US"/>
          </a:p>
        </p:txBody>
      </p:sp>
      <p:sp>
        <p:nvSpPr>
          <p:cNvPr id="99338" name="TextBox 15"/>
          <p:cNvSpPr txBox="1">
            <a:spLocks noChangeArrowheads="1"/>
          </p:cNvSpPr>
          <p:nvPr/>
        </p:nvSpPr>
        <p:spPr bwMode="auto">
          <a:xfrm>
            <a:off x="6350" y="2281237"/>
            <a:ext cx="1004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r>
              <a:rPr lang="en-US" altLang="en-US" sz="1600" b="1">
                <a:latin typeface="Calibri" panose="020F0502020204030204" pitchFamily="34" charset="0"/>
                <a:cs typeface="Calibri" panose="020F0502020204030204" pitchFamily="34" charset="0"/>
              </a:rPr>
              <a:t>Internal</a:t>
            </a:r>
          </a:p>
        </p:txBody>
      </p:sp>
      <p:sp>
        <p:nvSpPr>
          <p:cNvPr id="99339" name="TextBox 20"/>
          <p:cNvSpPr txBox="1">
            <a:spLocks noChangeArrowheads="1"/>
          </p:cNvSpPr>
          <p:nvPr/>
        </p:nvSpPr>
        <p:spPr bwMode="auto">
          <a:xfrm>
            <a:off x="17463" y="3929062"/>
            <a:ext cx="10048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r>
              <a:rPr lang="en-US" altLang="en-US" sz="1600" b="1">
                <a:latin typeface="Calibri" panose="020F0502020204030204" pitchFamily="34" charset="0"/>
                <a:cs typeface="Calibri" panose="020F0502020204030204" pitchFamily="34" charset="0"/>
              </a:rPr>
              <a:t>External</a:t>
            </a:r>
          </a:p>
        </p:txBody>
      </p:sp>
      <p:sp>
        <p:nvSpPr>
          <p:cNvPr id="99340" name="TextBox 21"/>
          <p:cNvSpPr txBox="1">
            <a:spLocks noChangeArrowheads="1"/>
          </p:cNvSpPr>
          <p:nvPr/>
        </p:nvSpPr>
        <p:spPr bwMode="auto">
          <a:xfrm>
            <a:off x="0" y="5291137"/>
            <a:ext cx="1004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r>
              <a:rPr lang="en-US" altLang="en-US" sz="1600" b="1">
                <a:latin typeface="Calibri" panose="020F0502020204030204" pitchFamily="34" charset="0"/>
                <a:cs typeface="Calibri" panose="020F0502020204030204" pitchFamily="34" charset="0"/>
              </a:rPr>
              <a:t>Internal</a:t>
            </a:r>
            <a:r>
              <a:rPr lang="en-US" altLang="en-US" sz="160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7576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3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3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3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93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3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93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9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9333" grpId="0"/>
      <p:bldP spid="99334" grpId="0" animBg="1"/>
      <p:bldP spid="99335" grpId="0" animBg="1"/>
      <p:bldP spid="99336" grpId="0" animBg="1"/>
      <p:bldP spid="99337" grpId="0" animBg="1"/>
      <p:bldP spid="99338" grpId="0"/>
      <p:bldP spid="99339" grpId="0"/>
      <p:bldP spid="9934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732631" y="3382939"/>
            <a:ext cx="8153400" cy="2477601"/>
          </a:xfrm>
          <a:prstGeom prst="rect">
            <a:avLst/>
          </a:prstGeom>
          <a:noFill/>
          <a:ln w="9525">
            <a:noFill/>
            <a:miter lim="800000"/>
            <a:headEnd/>
            <a:tailEnd/>
          </a:ln>
        </p:spPr>
        <p:txBody>
          <a:bodyPr wrap="square">
            <a:spAutoFit/>
          </a:bodyPr>
          <a:lstStyle/>
          <a:p>
            <a:pPr marL="0" lvl="1">
              <a:spcBef>
                <a:spcPts val="600"/>
              </a:spcBef>
            </a:pPr>
            <a:r>
              <a:rPr lang="en-US" sz="2800" dirty="0">
                <a:latin typeface="Franklin Gothic Medium" pitchFamily="34" charset="0"/>
              </a:rPr>
              <a:t>Steps 1 – 4 allows the coalition to:</a:t>
            </a:r>
          </a:p>
          <a:p>
            <a:pPr lvl="1" indent="-457200">
              <a:spcBef>
                <a:spcPts val="600"/>
              </a:spcBef>
              <a:buFont typeface="Arial" panose="020B0604020202020204" pitchFamily="34" charset="0"/>
              <a:buChar char="•"/>
            </a:pPr>
            <a:r>
              <a:rPr lang="en-US" sz="2800" dirty="0">
                <a:latin typeface="Franklin Gothic Medium" pitchFamily="34" charset="0"/>
              </a:rPr>
              <a:t>Clarify the local condition</a:t>
            </a:r>
          </a:p>
          <a:p>
            <a:pPr lvl="1" indent="-457200">
              <a:spcBef>
                <a:spcPts val="600"/>
              </a:spcBef>
              <a:buFont typeface="Arial" panose="020B0604020202020204" pitchFamily="34" charset="0"/>
              <a:buChar char="•"/>
            </a:pPr>
            <a:r>
              <a:rPr lang="en-US" sz="2800" dirty="0">
                <a:latin typeface="Franklin Gothic Medium" pitchFamily="34" charset="0"/>
              </a:rPr>
              <a:t>Fully research the proposed policy solution</a:t>
            </a:r>
          </a:p>
          <a:p>
            <a:pPr lvl="1" indent="-457200">
              <a:spcBef>
                <a:spcPts val="600"/>
              </a:spcBef>
              <a:buFont typeface="Arial" panose="020B0604020202020204" pitchFamily="34" charset="0"/>
              <a:buChar char="•"/>
            </a:pPr>
            <a:r>
              <a:rPr lang="en-US" sz="2800" dirty="0">
                <a:latin typeface="Franklin Gothic Medium" pitchFamily="34" charset="0"/>
              </a:rPr>
              <a:t>Ensure consensus among coalition members and key community partners</a:t>
            </a:r>
          </a:p>
        </p:txBody>
      </p:sp>
      <p:sp>
        <p:nvSpPr>
          <p:cNvPr id="55300" name="Rectangle 3"/>
          <p:cNvSpPr>
            <a:spLocks noChangeArrowheads="1"/>
          </p:cNvSpPr>
          <p:nvPr/>
        </p:nvSpPr>
        <p:spPr bwMode="auto">
          <a:xfrm>
            <a:off x="7144" y="139418"/>
            <a:ext cx="9144000" cy="641350"/>
          </a:xfrm>
          <a:prstGeom prst="rect">
            <a:avLst/>
          </a:prstGeom>
          <a:noFill/>
          <a:ln w="9525">
            <a:noFill/>
            <a:miter lim="800000"/>
            <a:headEnd/>
            <a:tailEnd/>
          </a:ln>
        </p:spPr>
        <p:txBody>
          <a:bodyPr>
            <a:spAutoFit/>
          </a:bodyPr>
          <a:lstStyle/>
          <a:p>
            <a:pPr algn="ctr"/>
            <a:r>
              <a:rPr lang="en-US" sz="3600" dirty="0">
                <a:solidFill>
                  <a:srgbClr val="FF0000"/>
                </a:solidFill>
                <a:latin typeface="Franklin Gothic Demi" pitchFamily="34" charset="0"/>
              </a:rPr>
              <a:t>Policy Development Steps</a:t>
            </a:r>
          </a:p>
        </p:txBody>
      </p:sp>
      <p:sp>
        <p:nvSpPr>
          <p:cNvPr id="6" name="Left Brace 14"/>
          <p:cNvSpPr>
            <a:spLocks/>
          </p:cNvSpPr>
          <p:nvPr/>
        </p:nvSpPr>
        <p:spPr bwMode="auto">
          <a:xfrm>
            <a:off x="1087437" y="1602454"/>
            <a:ext cx="419100" cy="1519238"/>
          </a:xfrm>
          <a:prstGeom prst="leftBrace">
            <a:avLst>
              <a:gd name="adj1" fmla="val 8324"/>
              <a:gd name="adj2" fmla="val 50000"/>
            </a:avLst>
          </a:prstGeom>
          <a:solidFill>
            <a:schemeClr val="accent1"/>
          </a:solidFill>
          <a:ln w="9525" algn="ctr">
            <a:solidFill>
              <a:schemeClr val="tx1"/>
            </a:solidFill>
            <a:miter lim="800000"/>
            <a:headEnd/>
            <a:tailEnd/>
          </a:ln>
        </p:spPr>
        <p:txBody>
          <a:bodyPr wrap="none"/>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eaLnBrk="1" hangingPunct="1"/>
            <a:endParaRPr lang="en-US" altLang="en-US"/>
          </a:p>
        </p:txBody>
      </p:sp>
      <p:sp>
        <p:nvSpPr>
          <p:cNvPr id="7" name="TextBox 15"/>
          <p:cNvSpPr txBox="1">
            <a:spLocks noChangeArrowheads="1"/>
          </p:cNvSpPr>
          <p:nvPr/>
        </p:nvSpPr>
        <p:spPr bwMode="auto">
          <a:xfrm>
            <a:off x="230187" y="2193004"/>
            <a:ext cx="1004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r>
              <a:rPr lang="en-US" altLang="en-US" sz="1600" b="1">
                <a:latin typeface="Calibri" panose="020F0502020204030204" pitchFamily="34" charset="0"/>
                <a:cs typeface="Calibri" panose="020F0502020204030204" pitchFamily="34" charset="0"/>
              </a:rPr>
              <a:t>Internal</a:t>
            </a:r>
          </a:p>
        </p:txBody>
      </p:sp>
      <p:sp>
        <p:nvSpPr>
          <p:cNvPr id="8" name="Rectangle 3"/>
          <p:cNvSpPr txBox="1">
            <a:spLocks noChangeArrowheads="1"/>
          </p:cNvSpPr>
          <p:nvPr/>
        </p:nvSpPr>
        <p:spPr bwMode="auto">
          <a:xfrm>
            <a:off x="1506537" y="1494504"/>
            <a:ext cx="7637463" cy="18383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eaLnBrk="1" hangingPunct="1">
              <a:buFontTx/>
              <a:buAutoNum type="arabicPeriod"/>
            </a:pPr>
            <a:r>
              <a:rPr lang="en-US" altLang="en-US" sz="2400" kern="0" dirty="0">
                <a:latin typeface="Franklin Gothic Medium" panose="020B0603020102020204" pitchFamily="34" charset="0"/>
              </a:rPr>
              <a:t>Clearly state the problem </a:t>
            </a:r>
          </a:p>
          <a:p>
            <a:pPr marL="514350" indent="-514350" eaLnBrk="1" hangingPunct="1">
              <a:buFontTx/>
              <a:buAutoNum type="arabicPeriod"/>
            </a:pPr>
            <a:r>
              <a:rPr lang="en-US" altLang="en-US" sz="2400" kern="0" dirty="0">
                <a:latin typeface="Franklin Gothic Medium" panose="020B0603020102020204" pitchFamily="34" charset="0"/>
              </a:rPr>
              <a:t>Engage enforcement </a:t>
            </a:r>
          </a:p>
          <a:p>
            <a:pPr marL="514350" indent="-514350" eaLnBrk="1" hangingPunct="1">
              <a:buFontTx/>
              <a:buAutoNum type="arabicPeriod"/>
            </a:pPr>
            <a:r>
              <a:rPr lang="en-US" altLang="en-US" sz="2400" kern="0" dirty="0">
                <a:latin typeface="Franklin Gothic Medium" panose="020B0603020102020204" pitchFamily="34" charset="0"/>
              </a:rPr>
              <a:t>Gather and analyze data to make your case</a:t>
            </a:r>
          </a:p>
          <a:p>
            <a:pPr marL="514350" indent="-514350" eaLnBrk="1" hangingPunct="1">
              <a:buFontTx/>
              <a:buAutoNum type="arabicPeriod"/>
            </a:pPr>
            <a:r>
              <a:rPr lang="en-US" altLang="en-US" sz="2400" kern="0" dirty="0">
                <a:latin typeface="Franklin Gothic Medium" panose="020B0603020102020204" pitchFamily="34" charset="0"/>
              </a:rPr>
              <a:t>Research model legislation/policies</a:t>
            </a:r>
          </a:p>
        </p:txBody>
      </p:sp>
    </p:spTree>
    <p:extLst>
      <p:ext uri="{BB962C8B-B14F-4D97-AF65-F5344CB8AC3E}">
        <p14:creationId xmlns:p14="http://schemas.microsoft.com/office/powerpoint/2010/main" val="12867216"/>
      </p:ext>
    </p:extLst>
  </p:cSld>
  <p:clrMapOvr>
    <a:masterClrMapping/>
  </p:clrMapOvr>
  <p:transition>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304800" y="2084439"/>
            <a:ext cx="8839200" cy="3493264"/>
          </a:xfrm>
          <a:prstGeom prst="rect">
            <a:avLst/>
          </a:prstGeom>
          <a:noFill/>
          <a:ln w="9525">
            <a:noFill/>
            <a:miter lim="800000"/>
            <a:headEnd/>
            <a:tailEnd/>
          </a:ln>
        </p:spPr>
        <p:txBody>
          <a:bodyPr wrap="square">
            <a:spAutoFit/>
          </a:bodyPr>
          <a:lstStyle/>
          <a:p>
            <a:pPr lvl="1" indent="-457200">
              <a:spcBef>
                <a:spcPts val="600"/>
              </a:spcBef>
            </a:pPr>
            <a:r>
              <a:rPr lang="en-US" sz="2800" dirty="0">
                <a:latin typeface="Franklin Gothic Medium" pitchFamily="34" charset="0"/>
              </a:rPr>
              <a:t>Write a Policy/Action statement (25 words or less):</a:t>
            </a:r>
          </a:p>
          <a:p>
            <a:pPr marL="457200" indent="-457200">
              <a:spcBef>
                <a:spcPts val="600"/>
              </a:spcBef>
              <a:buFont typeface="Arial" panose="020B0604020202020204" pitchFamily="34" charset="0"/>
              <a:buChar char="•"/>
            </a:pPr>
            <a:r>
              <a:rPr lang="en-US" sz="2800" dirty="0">
                <a:latin typeface="Franklin Gothic Medium" pitchFamily="34" charset="0"/>
              </a:rPr>
              <a:t>State the problem (local condition)</a:t>
            </a:r>
          </a:p>
          <a:p>
            <a:pPr marL="457200" indent="-457200">
              <a:spcBef>
                <a:spcPts val="600"/>
              </a:spcBef>
              <a:buFont typeface="Arial" panose="020B0604020202020204" pitchFamily="34" charset="0"/>
              <a:buChar char="•"/>
            </a:pPr>
            <a:r>
              <a:rPr lang="en-US" sz="2800" dirty="0">
                <a:latin typeface="Franklin Gothic Medium" pitchFamily="34" charset="0"/>
              </a:rPr>
              <a:t>State a policy solution</a:t>
            </a:r>
          </a:p>
          <a:p>
            <a:pPr lvl="1" indent="-457200">
              <a:spcBef>
                <a:spcPts val="600"/>
              </a:spcBef>
              <a:buFont typeface="Arial" panose="020B0604020202020204" pitchFamily="34" charset="0"/>
              <a:buChar char="•"/>
            </a:pPr>
            <a:r>
              <a:rPr lang="en-US" sz="2800" dirty="0">
                <a:latin typeface="Franklin Gothic Medium" pitchFamily="34" charset="0"/>
              </a:rPr>
              <a:t>What will the policy do? </a:t>
            </a:r>
          </a:p>
          <a:p>
            <a:pPr lvl="1" indent="-457200">
              <a:spcBef>
                <a:spcPts val="600"/>
              </a:spcBef>
              <a:buFont typeface="Arial" panose="020B0604020202020204" pitchFamily="34" charset="0"/>
              <a:buChar char="•"/>
            </a:pPr>
            <a:r>
              <a:rPr lang="en-US" sz="2800" dirty="0">
                <a:latin typeface="Franklin Gothic Medium" pitchFamily="34" charset="0"/>
              </a:rPr>
              <a:t>Who will benefit from the policy?</a:t>
            </a:r>
          </a:p>
          <a:p>
            <a:pPr lvl="1" indent="-457200">
              <a:spcBef>
                <a:spcPts val="600"/>
              </a:spcBef>
              <a:buFont typeface="Arial" panose="020B0604020202020204" pitchFamily="34" charset="0"/>
              <a:buChar char="•"/>
            </a:pPr>
            <a:r>
              <a:rPr lang="en-US" sz="2800" dirty="0">
                <a:latin typeface="Franklin Gothic Medium" pitchFamily="34" charset="0"/>
              </a:rPr>
              <a:t>Who are the decision makers (who can make it happen)?</a:t>
            </a:r>
          </a:p>
        </p:txBody>
      </p:sp>
      <p:sp>
        <p:nvSpPr>
          <p:cNvPr id="55299" name="TextBox 7"/>
          <p:cNvSpPr txBox="1">
            <a:spLocks noChangeArrowheads="1"/>
          </p:cNvSpPr>
          <p:nvPr/>
        </p:nvSpPr>
        <p:spPr bwMode="auto">
          <a:xfrm>
            <a:off x="533400" y="1285107"/>
            <a:ext cx="8077200" cy="519112"/>
          </a:xfrm>
          <a:prstGeom prst="rect">
            <a:avLst/>
          </a:prstGeom>
          <a:noFill/>
          <a:ln w="9525">
            <a:noFill/>
            <a:miter lim="800000"/>
            <a:headEnd/>
            <a:tailEnd/>
          </a:ln>
        </p:spPr>
        <p:txBody>
          <a:bodyPr>
            <a:spAutoFit/>
          </a:bodyPr>
          <a:lstStyle/>
          <a:p>
            <a:pPr algn="ctr"/>
            <a:r>
              <a:rPr lang="en-US" sz="2800" b="1" dirty="0">
                <a:solidFill>
                  <a:srgbClr val="9A5B1E"/>
                </a:solidFill>
                <a:latin typeface="Franklin Gothic Medium" pitchFamily="34" charset="0"/>
              </a:rPr>
              <a:t>Step 1: Clearly State the Problem to be Addressed</a:t>
            </a:r>
            <a:endParaRPr lang="en-US" b="1" dirty="0">
              <a:solidFill>
                <a:srgbClr val="9A5B1E"/>
              </a:solidFill>
            </a:endParaRPr>
          </a:p>
        </p:txBody>
      </p:sp>
      <p:sp>
        <p:nvSpPr>
          <p:cNvPr id="5" name="Rectangle 3"/>
          <p:cNvSpPr>
            <a:spLocks noChangeArrowheads="1"/>
          </p:cNvSpPr>
          <p:nvPr/>
        </p:nvSpPr>
        <p:spPr bwMode="auto">
          <a:xfrm>
            <a:off x="0" y="132735"/>
            <a:ext cx="9144000" cy="641350"/>
          </a:xfrm>
          <a:prstGeom prst="rect">
            <a:avLst/>
          </a:prstGeom>
          <a:noFill/>
          <a:ln w="9525">
            <a:noFill/>
            <a:miter lim="800000"/>
            <a:headEnd/>
            <a:tailEnd/>
          </a:ln>
        </p:spPr>
        <p:txBody>
          <a:bodyPr>
            <a:spAutoFit/>
          </a:bodyPr>
          <a:lstStyle/>
          <a:p>
            <a:pPr algn="ctr"/>
            <a:r>
              <a:rPr lang="en-US" sz="3600" dirty="0">
                <a:solidFill>
                  <a:srgbClr val="FF0000"/>
                </a:solidFill>
                <a:latin typeface="Franklin Gothic Demi" pitchFamily="34" charset="0"/>
              </a:rPr>
              <a:t>Policy Development Steps</a:t>
            </a:r>
          </a:p>
        </p:txBody>
      </p:sp>
    </p:spTree>
    <p:extLst>
      <p:ext uri="{BB962C8B-B14F-4D97-AF65-F5344CB8AC3E}">
        <p14:creationId xmlns:p14="http://schemas.microsoft.com/office/powerpoint/2010/main" val="1420408786"/>
      </p:ext>
    </p:extLst>
  </p:cSld>
  <p:clrMapOvr>
    <a:masterClrMapping/>
  </p:clrMapOvr>
  <p:transition>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209550" y="1349478"/>
            <a:ext cx="8991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3200" dirty="0">
                <a:solidFill>
                  <a:srgbClr val="9A5B1E"/>
                </a:solidFill>
                <a:latin typeface="Franklin Gothic Demi" panose="020B0703020102020204" pitchFamily="34" charset="0"/>
              </a:rPr>
              <a:t>Step 1: Clearly state the problem (local condition) to be addressed</a:t>
            </a:r>
          </a:p>
        </p:txBody>
      </p:sp>
      <p:sp>
        <p:nvSpPr>
          <p:cNvPr id="53251" name="Rectangle 3"/>
          <p:cNvSpPr>
            <a:spLocks noGrp="1" noChangeArrowheads="1"/>
          </p:cNvSpPr>
          <p:nvPr>
            <p:ph idx="1"/>
          </p:nvPr>
        </p:nvSpPr>
        <p:spPr bwMode="auto">
          <a:xfrm>
            <a:off x="647700" y="2492478"/>
            <a:ext cx="8115300" cy="3200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defRPr/>
            </a:pPr>
            <a:r>
              <a:rPr lang="en-US" altLang="en-US" sz="2800" dirty="0">
                <a:solidFill>
                  <a:srgbClr val="277458"/>
                </a:solidFill>
                <a:latin typeface="Franklin Gothic Medium" panose="020B0603020102020204" pitchFamily="34" charset="0"/>
              </a:rPr>
              <a:t>Policy Action Statement—example</a:t>
            </a:r>
            <a:endParaRPr lang="en-US" altLang="en-US" sz="2800" dirty="0">
              <a:latin typeface="Franklin Gothic Medium" panose="020B0603020102020204" pitchFamily="34" charset="0"/>
            </a:endParaRPr>
          </a:p>
          <a:p>
            <a:pPr marL="0" indent="0">
              <a:buFontTx/>
              <a:buNone/>
              <a:defRPr/>
            </a:pPr>
            <a:r>
              <a:rPr lang="en-US" altLang="en-US" sz="2800" dirty="0">
                <a:latin typeface="Franklin Gothic Medium" panose="020B0603020102020204" pitchFamily="34" charset="0"/>
              </a:rPr>
              <a:t>City Council passes a social host ordinance holding parents / hosts responsible for underage drinking that occurs in their homes – with or without their knowledge - resulting in fewer teen parties in homes with alcohol and resulting consequences.</a:t>
            </a:r>
            <a:r>
              <a:rPr lang="en-US" altLang="en-US" sz="2400" dirty="0">
                <a:latin typeface="Franklin Gothic Medium" panose="020B0603020102020204" pitchFamily="34" charset="0"/>
              </a:rPr>
              <a:t> </a:t>
            </a:r>
            <a:endParaRPr lang="en-US" altLang="en-US" dirty="0">
              <a:solidFill>
                <a:srgbClr val="000000"/>
              </a:solidFill>
              <a:latin typeface="Franklin Gothic Medium" panose="020B0603020102020204" pitchFamily="34" charset="0"/>
            </a:endParaRPr>
          </a:p>
        </p:txBody>
      </p:sp>
      <p:sp>
        <p:nvSpPr>
          <p:cNvPr id="103428" name="Rectangle 3"/>
          <p:cNvSpPr>
            <a:spLocks noChangeArrowheads="1"/>
          </p:cNvSpPr>
          <p:nvPr/>
        </p:nvSpPr>
        <p:spPr bwMode="auto">
          <a:xfrm>
            <a:off x="209550" y="132735"/>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3600" dirty="0">
                <a:solidFill>
                  <a:srgbClr val="FF0000"/>
                </a:solidFill>
                <a:latin typeface="Franklin Gothic Demi" panose="020B0703020102020204" pitchFamily="34" charset="0"/>
              </a:rPr>
              <a:t>Policy Development Steps</a:t>
            </a:r>
          </a:p>
        </p:txBody>
      </p:sp>
    </p:spTree>
    <p:extLst>
      <p:ext uri="{BB962C8B-B14F-4D97-AF65-F5344CB8AC3E}">
        <p14:creationId xmlns:p14="http://schemas.microsoft.com/office/powerpoint/2010/main" val="58946072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ChangeArrowheads="1"/>
          </p:cNvSpPr>
          <p:nvPr/>
        </p:nvSpPr>
        <p:spPr bwMode="auto">
          <a:xfrm>
            <a:off x="122904" y="2451152"/>
            <a:ext cx="8401664"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anose="020B0604030504040204" pitchFamily="34" charset="0"/>
                <a:ea typeface="MS PGothic" panose="020B0600070205080204" pitchFamily="34" charset="-128"/>
              </a:defRPr>
            </a:lvl1pPr>
            <a:lvl2pPr marL="914400" indent="-457200" eaLnBrk="0" hangingPunct="0">
              <a:defRPr sz="2400">
                <a:solidFill>
                  <a:schemeClr val="tx1"/>
                </a:solidFill>
                <a:latin typeface="Tahoma" panose="020B0604030504040204" pitchFamily="34" charset="0"/>
                <a:ea typeface="MS PGothic" panose="020B0600070205080204" pitchFamily="34" charset="-128"/>
              </a:defRPr>
            </a:lvl2pPr>
            <a:lvl3pPr indent="-457200" eaLnBrk="0" hangingPunct="0">
              <a:defRPr sz="2400">
                <a:solidFill>
                  <a:schemeClr val="tx1"/>
                </a:solidFill>
                <a:latin typeface="Tahoma" panose="020B0604030504040204" pitchFamily="34" charset="0"/>
                <a:ea typeface="MS PGothic" panose="020B0600070205080204" pitchFamily="34" charset="-128"/>
              </a:defRPr>
            </a:lvl3pPr>
            <a:lvl4pPr marL="914400" indent="-4572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marL="457200" lvl="1" indent="0" eaLnBrk="1" hangingPunct="1">
              <a:spcBef>
                <a:spcPts val="600"/>
              </a:spcBef>
              <a:defRPr/>
            </a:pPr>
            <a:r>
              <a:rPr lang="en-US" altLang="en-US" sz="2800" dirty="0">
                <a:latin typeface="Franklin Gothic Medium" panose="020B0603020102020204" pitchFamily="34" charset="0"/>
              </a:rPr>
              <a:t>Include representatives from agencies who will enforce the policy in all steps:</a:t>
            </a:r>
          </a:p>
          <a:p>
            <a:pPr lvl="1" eaLnBrk="1" hangingPunct="1">
              <a:spcBef>
                <a:spcPts val="600"/>
              </a:spcBef>
              <a:buFont typeface="Arial" panose="020B0604020202020204" pitchFamily="34" charset="0"/>
              <a:buChar char="•"/>
              <a:defRPr/>
            </a:pPr>
            <a:r>
              <a:rPr lang="en-US" altLang="en-US" sz="2800" dirty="0">
                <a:latin typeface="Franklin Gothic Medium" panose="020B0603020102020204" pitchFamily="34" charset="0"/>
              </a:rPr>
              <a:t>Collection of local data</a:t>
            </a:r>
          </a:p>
          <a:p>
            <a:pPr lvl="2" eaLnBrk="1" hangingPunct="1">
              <a:spcBef>
                <a:spcPts val="600"/>
              </a:spcBef>
              <a:buFont typeface="Arial" panose="020B0604020202020204" pitchFamily="34" charset="0"/>
              <a:buChar char="•"/>
              <a:defRPr/>
            </a:pPr>
            <a:r>
              <a:rPr lang="en-US" altLang="en-US" sz="2800" dirty="0">
                <a:latin typeface="Franklin Gothic Medium" panose="020B0603020102020204" pitchFamily="34" charset="0"/>
              </a:rPr>
              <a:t>Identification of local conditions</a:t>
            </a:r>
          </a:p>
          <a:p>
            <a:pPr lvl="3" eaLnBrk="1" hangingPunct="1">
              <a:spcBef>
                <a:spcPts val="600"/>
              </a:spcBef>
              <a:buFont typeface="Arial" panose="020B0604020202020204" pitchFamily="34" charset="0"/>
              <a:buChar char="•"/>
              <a:defRPr/>
            </a:pPr>
            <a:r>
              <a:rPr lang="en-US" altLang="en-US" sz="2800" dirty="0">
                <a:latin typeface="Franklin Gothic Medium" panose="020B0603020102020204" pitchFamily="34" charset="0"/>
              </a:rPr>
              <a:t>Selection of policy responses</a:t>
            </a:r>
          </a:p>
          <a:p>
            <a:pPr lvl="3" eaLnBrk="1" hangingPunct="1">
              <a:spcBef>
                <a:spcPts val="600"/>
              </a:spcBef>
              <a:buFont typeface="Arial" panose="020B0604020202020204" pitchFamily="34" charset="0"/>
              <a:buChar char="•"/>
              <a:defRPr/>
            </a:pPr>
            <a:r>
              <a:rPr lang="en-US" altLang="en-US" sz="2800" dirty="0">
                <a:latin typeface="Franklin Gothic Medium" panose="020B0603020102020204" pitchFamily="34" charset="0"/>
              </a:rPr>
              <a:t>Crafting policy language</a:t>
            </a:r>
            <a:endParaRPr lang="en-US" altLang="en-US" dirty="0">
              <a:latin typeface="Franklin Gothic Medium" panose="020B0603020102020204" pitchFamily="34" charset="0"/>
            </a:endParaRPr>
          </a:p>
        </p:txBody>
      </p:sp>
      <p:sp>
        <p:nvSpPr>
          <p:cNvPr id="105475" name="Rectangle 6"/>
          <p:cNvSpPr>
            <a:spLocks noChangeArrowheads="1"/>
          </p:cNvSpPr>
          <p:nvPr/>
        </p:nvSpPr>
        <p:spPr bwMode="auto">
          <a:xfrm>
            <a:off x="0" y="117626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3200" dirty="0">
                <a:solidFill>
                  <a:srgbClr val="9A5B1E"/>
                </a:solidFill>
                <a:latin typeface="Franklin Gothic Demi" panose="020B0703020102020204" pitchFamily="34" charset="0"/>
              </a:rPr>
              <a:t>Step 2: Engage enforcement agencies in the policy development process</a:t>
            </a:r>
            <a:endParaRPr lang="en-US" altLang="en-US" sz="3200" b="1" dirty="0">
              <a:solidFill>
                <a:srgbClr val="9A5B1E"/>
              </a:solidFill>
              <a:latin typeface="Franklin Gothic Demi" panose="020B0703020102020204" pitchFamily="34" charset="0"/>
            </a:endParaRPr>
          </a:p>
        </p:txBody>
      </p:sp>
      <p:sp>
        <p:nvSpPr>
          <p:cNvPr id="105476" name="Rectangle 3"/>
          <p:cNvSpPr>
            <a:spLocks noChangeArrowheads="1"/>
          </p:cNvSpPr>
          <p:nvPr/>
        </p:nvSpPr>
        <p:spPr bwMode="auto">
          <a:xfrm>
            <a:off x="0" y="147484"/>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a:r>
              <a:rPr lang="en-US" altLang="en-US" sz="3600" dirty="0">
                <a:solidFill>
                  <a:srgbClr val="FF0000"/>
                </a:solidFill>
                <a:latin typeface="Franklin Gothic Demi" panose="020B0703020102020204" pitchFamily="34" charset="0"/>
              </a:rPr>
              <a:t>Policy Development Steps</a:t>
            </a:r>
          </a:p>
        </p:txBody>
      </p:sp>
      <p:pic>
        <p:nvPicPr>
          <p:cNvPr id="2" name="Picture 1">
            <a:extLst>
              <a:ext uri="{FF2B5EF4-FFF2-40B4-BE49-F238E27FC236}">
                <a16:creationId xmlns="" xmlns:a16="http://schemas.microsoft.com/office/drawing/2014/main" id="{9A5CCA53-59B7-4EB8-B2B8-EA2AE5FA4587}"/>
              </a:ext>
            </a:extLst>
          </p:cNvPr>
          <p:cNvPicPr>
            <a:picLocks noChangeAspect="1"/>
          </p:cNvPicPr>
          <p:nvPr/>
        </p:nvPicPr>
        <p:blipFill>
          <a:blip r:embed="rId3"/>
          <a:stretch>
            <a:fillRect/>
          </a:stretch>
        </p:blipFill>
        <p:spPr>
          <a:xfrm>
            <a:off x="6303092" y="3463835"/>
            <a:ext cx="2466667" cy="1847619"/>
          </a:xfrm>
          <a:prstGeom prst="rect">
            <a:avLst/>
          </a:prstGeom>
        </p:spPr>
      </p:pic>
    </p:spTree>
    <p:extLst>
      <p:ext uri="{BB962C8B-B14F-4D97-AF65-F5344CB8AC3E}">
        <p14:creationId xmlns:p14="http://schemas.microsoft.com/office/powerpoint/2010/main" val="925637042"/>
      </p:ext>
    </p:extLst>
  </p:cSld>
  <p:clrMapOvr>
    <a:masterClrMapping/>
  </p:clrMapOvr>
  <p:transition>
    <p:wipe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7"/>
          <p:cNvSpPr>
            <a:spLocks noChangeArrowheads="1"/>
          </p:cNvSpPr>
          <p:nvPr/>
        </p:nvSpPr>
        <p:spPr bwMode="auto">
          <a:xfrm>
            <a:off x="521110" y="2408675"/>
            <a:ext cx="5410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eaLnBrk="1" hangingPunct="1"/>
            <a:r>
              <a:rPr lang="en-US" altLang="en-US" sz="2800" dirty="0">
                <a:latin typeface="Franklin Gothic Medium" panose="020B0603020102020204" pitchFamily="34" charset="0"/>
              </a:rPr>
              <a:t>Use the quantitative and qualitative data from your community assessment and logic model to answer the question:</a:t>
            </a:r>
          </a:p>
          <a:p>
            <a:pPr eaLnBrk="1" hangingPunct="1"/>
            <a:endParaRPr lang="en-US" altLang="en-US" sz="2800" dirty="0">
              <a:solidFill>
                <a:schemeClr val="tx2"/>
              </a:solidFill>
              <a:latin typeface="Franklin Gothic Medium" panose="020B0603020102020204" pitchFamily="34" charset="0"/>
            </a:endParaRPr>
          </a:p>
          <a:p>
            <a:pPr eaLnBrk="1" hangingPunct="1"/>
            <a:r>
              <a:rPr lang="en-US" altLang="en-US" sz="2800" dirty="0">
                <a:solidFill>
                  <a:schemeClr val="tx2"/>
                </a:solidFill>
                <a:latin typeface="Franklin Gothic Medium" panose="020B0603020102020204" pitchFamily="34" charset="0"/>
              </a:rPr>
              <a:t>“</a:t>
            </a:r>
            <a:r>
              <a:rPr lang="en-US" altLang="en-US" sz="2800" b="1" i="1" dirty="0">
                <a:solidFill>
                  <a:schemeClr val="tx2"/>
                </a:solidFill>
                <a:latin typeface="Franklin Gothic Medium" panose="020B0603020102020204" pitchFamily="34" charset="0"/>
              </a:rPr>
              <a:t>How do we know it’s a problem</a:t>
            </a:r>
            <a:r>
              <a:rPr lang="en-US" altLang="en-US" sz="2800" dirty="0">
                <a:solidFill>
                  <a:schemeClr val="tx2"/>
                </a:solidFill>
                <a:latin typeface="Franklin Gothic Medium" panose="020B0603020102020204" pitchFamily="34" charset="0"/>
              </a:rPr>
              <a:t>?”</a:t>
            </a:r>
          </a:p>
        </p:txBody>
      </p:sp>
      <p:sp>
        <p:nvSpPr>
          <p:cNvPr id="111621" name="Rectangle 3"/>
          <p:cNvSpPr>
            <a:spLocks noChangeArrowheads="1"/>
          </p:cNvSpPr>
          <p:nvPr/>
        </p:nvSpPr>
        <p:spPr bwMode="auto">
          <a:xfrm>
            <a:off x="0" y="182102"/>
            <a:ext cx="914400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a:r>
              <a:rPr lang="en-US" altLang="en-US" sz="3600" dirty="0">
                <a:solidFill>
                  <a:srgbClr val="FF0000"/>
                </a:solidFill>
                <a:latin typeface="Franklin Gothic Demi" panose="020B0703020102020204" pitchFamily="34" charset="0"/>
              </a:rPr>
              <a:t>Policy Development Steps</a:t>
            </a:r>
          </a:p>
        </p:txBody>
      </p:sp>
      <p:pic>
        <p:nvPicPr>
          <p:cNvPr id="2" name="Picture 1"/>
          <p:cNvPicPr>
            <a:picLocks noChangeAspect="1"/>
          </p:cNvPicPr>
          <p:nvPr/>
        </p:nvPicPr>
        <p:blipFill>
          <a:blip r:embed="rId3"/>
          <a:stretch>
            <a:fillRect/>
          </a:stretch>
        </p:blipFill>
        <p:spPr>
          <a:xfrm>
            <a:off x="5791200" y="2538967"/>
            <a:ext cx="2843309" cy="2069536"/>
          </a:xfrm>
          <a:prstGeom prst="rect">
            <a:avLst/>
          </a:prstGeom>
        </p:spPr>
      </p:pic>
      <p:sp>
        <p:nvSpPr>
          <p:cNvPr id="7" name="Rectangle 6"/>
          <p:cNvSpPr>
            <a:spLocks noChangeArrowheads="1"/>
          </p:cNvSpPr>
          <p:nvPr/>
        </p:nvSpPr>
        <p:spPr bwMode="auto">
          <a:xfrm>
            <a:off x="0" y="1239124"/>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3200" dirty="0">
                <a:solidFill>
                  <a:srgbClr val="9A5B1E"/>
                </a:solidFill>
                <a:latin typeface="Franklin Gothic Demi" panose="020B0703020102020204" pitchFamily="34" charset="0"/>
              </a:rPr>
              <a:t>Step 3: Gather &amp; analyze data to make your case</a:t>
            </a:r>
          </a:p>
        </p:txBody>
      </p:sp>
    </p:spTree>
    <p:extLst>
      <p:ext uri="{BB962C8B-B14F-4D97-AF65-F5344CB8AC3E}">
        <p14:creationId xmlns:p14="http://schemas.microsoft.com/office/powerpoint/2010/main" val="3156985527"/>
      </p:ext>
    </p:extLst>
  </p:cSld>
  <p:clrMapOvr>
    <a:masterClrMapping/>
  </p:clrMapOvr>
  <p:transition>
    <p:wipe di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619" name="Object 4"/>
          <p:cNvGraphicFramePr>
            <a:graphicFrameLocks noChangeAspect="1"/>
          </p:cNvGraphicFramePr>
          <p:nvPr>
            <p:extLst>
              <p:ext uri="{D42A27DB-BD31-4B8C-83A1-F6EECF244321}">
                <p14:modId xmlns:p14="http://schemas.microsoft.com/office/powerpoint/2010/main" val="321221436"/>
              </p:ext>
            </p:extLst>
          </p:nvPr>
        </p:nvGraphicFramePr>
        <p:xfrm>
          <a:off x="6019800" y="2387249"/>
          <a:ext cx="2819400" cy="3445933"/>
        </p:xfrm>
        <a:graphic>
          <a:graphicData uri="http://schemas.openxmlformats.org/presentationml/2006/ole">
            <mc:AlternateContent xmlns:mc="http://schemas.openxmlformats.org/markup-compatibility/2006">
              <mc:Choice xmlns:v="urn:schemas-microsoft-com:vml" Requires="v">
                <p:oleObj spid="_x0000_s4119" name="Acrobat Document" r:id="rId4" imgW="5829254" imgH="7543800" progId="Acrobat.Document.11">
                  <p:link updateAutomatic="1"/>
                </p:oleObj>
              </mc:Choice>
              <mc:Fallback>
                <p:oleObj name="Acrobat Document" r:id="rId4" imgW="5829254" imgH="7543800" progId="Acrobat.Document.11">
                  <p:link updateAutomatic="1"/>
                  <p:pic>
                    <p:nvPicPr>
                      <p:cNvPr id="111619"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387249"/>
                        <a:ext cx="2819400" cy="3445933"/>
                      </a:xfrm>
                      <a:prstGeom prst="rect">
                        <a:avLst/>
                      </a:prstGeom>
                      <a:noFill/>
                      <a:ln w="12700">
                        <a:solidFill>
                          <a:schemeClr val="tx1"/>
                        </a:solidFill>
                        <a:miter lim="800000"/>
                        <a:headEnd/>
                        <a:tailEnd/>
                      </a:ln>
                      <a:effectLst/>
                      <a:extLst/>
                    </p:spPr>
                  </p:pic>
                </p:oleObj>
              </mc:Fallback>
            </mc:AlternateContent>
          </a:graphicData>
        </a:graphic>
      </p:graphicFrame>
      <p:sp>
        <p:nvSpPr>
          <p:cNvPr id="111620" name="Rectangle 7"/>
          <p:cNvSpPr>
            <a:spLocks noChangeArrowheads="1"/>
          </p:cNvSpPr>
          <p:nvPr/>
        </p:nvSpPr>
        <p:spPr bwMode="auto">
          <a:xfrm>
            <a:off x="457200" y="2387249"/>
            <a:ext cx="55626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eaLnBrk="1" hangingPunct="1"/>
            <a:r>
              <a:rPr lang="en-US" altLang="en-US" sz="2800" dirty="0">
                <a:latin typeface="Franklin Gothic Medium" panose="020B0603020102020204" pitchFamily="34" charset="0"/>
              </a:rPr>
              <a:t>Describe the Evidence Base </a:t>
            </a:r>
          </a:p>
          <a:p>
            <a:pPr eaLnBrk="1" hangingPunct="1"/>
            <a:r>
              <a:rPr lang="en-US" altLang="en-US" sz="2800" dirty="0">
                <a:latin typeface="Franklin Gothic Medium" panose="020B0603020102020204" pitchFamily="34" charset="0"/>
              </a:rPr>
              <a:t>for the proposed policy and cite relevant community successes to answer the question:</a:t>
            </a:r>
          </a:p>
          <a:p>
            <a:pPr eaLnBrk="1" hangingPunct="1"/>
            <a:endParaRPr lang="en-US" altLang="en-US" sz="2800" dirty="0">
              <a:solidFill>
                <a:schemeClr val="tx2"/>
              </a:solidFill>
              <a:latin typeface="Franklin Gothic Medium" panose="020B0603020102020204" pitchFamily="34" charset="0"/>
            </a:endParaRPr>
          </a:p>
          <a:p>
            <a:pPr eaLnBrk="1" hangingPunct="1"/>
            <a:r>
              <a:rPr lang="en-US" altLang="en-US" sz="2800" dirty="0">
                <a:solidFill>
                  <a:schemeClr val="tx2"/>
                </a:solidFill>
                <a:latin typeface="Franklin Gothic Medium" panose="020B0603020102020204" pitchFamily="34" charset="0"/>
              </a:rPr>
              <a:t>“</a:t>
            </a:r>
            <a:r>
              <a:rPr lang="en-US" altLang="en-US" sz="2800" b="1" i="1" dirty="0">
                <a:solidFill>
                  <a:schemeClr val="tx2"/>
                </a:solidFill>
                <a:latin typeface="Franklin Gothic Medium" panose="020B0603020102020204" pitchFamily="34" charset="0"/>
              </a:rPr>
              <a:t>How do we know this proposed policy solution will work</a:t>
            </a:r>
            <a:r>
              <a:rPr lang="en-US" altLang="en-US" sz="2800" dirty="0">
                <a:solidFill>
                  <a:schemeClr val="tx2"/>
                </a:solidFill>
                <a:latin typeface="Franklin Gothic Medium" panose="020B0603020102020204" pitchFamily="34" charset="0"/>
              </a:rPr>
              <a:t>”?</a:t>
            </a:r>
          </a:p>
          <a:p>
            <a:pPr eaLnBrk="1" hangingPunct="1"/>
            <a:endParaRPr lang="en-US" altLang="en-US" sz="2800" dirty="0">
              <a:solidFill>
                <a:schemeClr val="tx2"/>
              </a:solidFill>
              <a:latin typeface="Franklin Gothic Medium" panose="020B0603020102020204" pitchFamily="34" charset="0"/>
            </a:endParaRPr>
          </a:p>
          <a:p>
            <a:pPr eaLnBrk="1" hangingPunct="1"/>
            <a:endParaRPr lang="en-US" altLang="en-US" dirty="0">
              <a:solidFill>
                <a:schemeClr val="tx2"/>
              </a:solidFill>
              <a:latin typeface="Franklin Gothic Medium" panose="020B0603020102020204" pitchFamily="34" charset="0"/>
            </a:endParaRPr>
          </a:p>
        </p:txBody>
      </p:sp>
      <p:sp>
        <p:nvSpPr>
          <p:cNvPr id="111621" name="Rectangle 3"/>
          <p:cNvSpPr>
            <a:spLocks noChangeArrowheads="1"/>
          </p:cNvSpPr>
          <p:nvPr/>
        </p:nvSpPr>
        <p:spPr bwMode="auto">
          <a:xfrm>
            <a:off x="0" y="149434"/>
            <a:ext cx="914400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a:r>
              <a:rPr lang="en-US" altLang="en-US" sz="3600" dirty="0">
                <a:solidFill>
                  <a:srgbClr val="FF0000"/>
                </a:solidFill>
                <a:latin typeface="Franklin Gothic Demi" panose="020B0703020102020204" pitchFamily="34" charset="0"/>
              </a:rPr>
              <a:t>Policy Development Steps</a:t>
            </a:r>
          </a:p>
        </p:txBody>
      </p:sp>
      <p:sp>
        <p:nvSpPr>
          <p:cNvPr id="6" name="Rectangle 6"/>
          <p:cNvSpPr>
            <a:spLocks noChangeArrowheads="1"/>
          </p:cNvSpPr>
          <p:nvPr/>
        </p:nvSpPr>
        <p:spPr bwMode="auto">
          <a:xfrm>
            <a:off x="147483" y="1253613"/>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3200" dirty="0">
                <a:solidFill>
                  <a:srgbClr val="9A5B1E"/>
                </a:solidFill>
                <a:latin typeface="Franklin Gothic Demi" panose="020B0703020102020204" pitchFamily="34" charset="0"/>
              </a:rPr>
              <a:t>Step 3: Gather &amp; analyze data to make your case</a:t>
            </a:r>
          </a:p>
        </p:txBody>
      </p:sp>
    </p:spTree>
    <p:extLst>
      <p:ext uri="{BB962C8B-B14F-4D97-AF65-F5344CB8AC3E}">
        <p14:creationId xmlns:p14="http://schemas.microsoft.com/office/powerpoint/2010/main" val="636473523"/>
      </p:ext>
    </p:extLst>
  </p:cSld>
  <p:clrMapOvr>
    <a:masterClrMapping/>
  </p:clrMapOvr>
  <p:transition>
    <p:wipe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p:cNvSpPr>
            <a:spLocks noChangeArrowheads="1"/>
          </p:cNvSpPr>
          <p:nvPr/>
        </p:nvSpPr>
        <p:spPr bwMode="auto">
          <a:xfrm>
            <a:off x="990600" y="2155722"/>
            <a:ext cx="7710948"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Tahoma" panose="020B0604030504040204" pitchFamily="34" charset="0"/>
                <a:ea typeface="MS PGothic" panose="020B0600070205080204" pitchFamily="34" charset="-128"/>
              </a:defRPr>
            </a:lvl1pPr>
            <a:lvl2pPr indent="-45720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914400" indent="-4572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eaLnBrk="1" hangingPunct="1">
              <a:spcBef>
                <a:spcPts val="600"/>
              </a:spcBef>
              <a:buFont typeface="Arial" panose="020B0604020202020204" pitchFamily="34" charset="0"/>
              <a:buChar char="•"/>
            </a:pPr>
            <a:r>
              <a:rPr lang="en-US" altLang="en-US" sz="2800" dirty="0">
                <a:latin typeface="Franklin Gothic Medium" panose="020B0603020102020204" pitchFamily="34" charset="0"/>
              </a:rPr>
              <a:t>Research model legislation / policies</a:t>
            </a:r>
          </a:p>
          <a:p>
            <a:pPr lvl="1" eaLnBrk="1" hangingPunct="1">
              <a:spcBef>
                <a:spcPts val="600"/>
              </a:spcBef>
              <a:buFont typeface="Arial" panose="020B0604020202020204" pitchFamily="34" charset="0"/>
              <a:buChar char="•"/>
            </a:pPr>
            <a:r>
              <a:rPr lang="en-US" altLang="en-US" sz="2800" dirty="0">
                <a:latin typeface="Franklin Gothic Medium" panose="020B0603020102020204" pitchFamily="34" charset="0"/>
              </a:rPr>
              <a:t>Create an </a:t>
            </a:r>
            <a:r>
              <a:rPr lang="en-US" altLang="en-US" sz="2800" b="1" u="sng" dirty="0">
                <a:latin typeface="Franklin Gothic Medium" panose="020B0603020102020204" pitchFamily="34" charset="0"/>
              </a:rPr>
              <a:t>Issue brief </a:t>
            </a:r>
            <a:r>
              <a:rPr lang="en-US" altLang="en-US" sz="2800" dirty="0">
                <a:latin typeface="Franklin Gothic Medium" panose="020B0603020102020204" pitchFamily="34" charset="0"/>
              </a:rPr>
              <a:t>to increase awareness </a:t>
            </a:r>
          </a:p>
          <a:p>
            <a:pPr lvl="3" eaLnBrk="1" hangingPunct="1">
              <a:spcBef>
                <a:spcPts val="600"/>
              </a:spcBef>
              <a:buFont typeface="Courier New" panose="02070309020205020404" pitchFamily="49" charset="0"/>
              <a:buChar char="o"/>
            </a:pPr>
            <a:r>
              <a:rPr lang="en-US" altLang="en-US" sz="2800" dirty="0">
                <a:latin typeface="Franklin Gothic Medium" panose="020B0603020102020204" pitchFamily="34" charset="0"/>
              </a:rPr>
              <a:t>Describe the problem and its impact on the community</a:t>
            </a:r>
          </a:p>
          <a:p>
            <a:pPr lvl="3" eaLnBrk="1" hangingPunct="1">
              <a:spcBef>
                <a:spcPts val="600"/>
              </a:spcBef>
              <a:buFont typeface="Courier New" panose="02070309020205020404" pitchFamily="49" charset="0"/>
              <a:buChar char="o"/>
            </a:pPr>
            <a:r>
              <a:rPr lang="en-US" altLang="en-US" sz="2800" dirty="0">
                <a:latin typeface="Franklin Gothic Medium" panose="020B0603020102020204" pitchFamily="34" charset="0"/>
              </a:rPr>
              <a:t>Identify costs to community if problem is not resolved</a:t>
            </a:r>
          </a:p>
          <a:p>
            <a:pPr lvl="3" eaLnBrk="1" hangingPunct="1">
              <a:spcBef>
                <a:spcPts val="600"/>
              </a:spcBef>
              <a:buFont typeface="Courier New" panose="02070309020205020404" pitchFamily="49" charset="0"/>
              <a:buChar char="o"/>
            </a:pPr>
            <a:r>
              <a:rPr lang="en-US" altLang="en-US" sz="2800" dirty="0">
                <a:latin typeface="Franklin Gothic Medium" panose="020B0603020102020204" pitchFamily="34" charset="0"/>
              </a:rPr>
              <a:t>Explain how the proposed policy addresses community concerns</a:t>
            </a:r>
            <a:endParaRPr lang="en-US" altLang="en-US" dirty="0">
              <a:latin typeface="Franklin Gothic Medium" panose="020B0603020102020204" pitchFamily="34" charset="0"/>
            </a:endParaRPr>
          </a:p>
        </p:txBody>
      </p:sp>
      <p:sp>
        <p:nvSpPr>
          <p:cNvPr id="113667" name="Rectangle 6"/>
          <p:cNvSpPr>
            <a:spLocks noChangeArrowheads="1"/>
          </p:cNvSpPr>
          <p:nvPr/>
        </p:nvSpPr>
        <p:spPr bwMode="auto">
          <a:xfrm>
            <a:off x="-266700" y="1355060"/>
            <a:ext cx="9677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3200" dirty="0">
                <a:solidFill>
                  <a:srgbClr val="9A5B1E"/>
                </a:solidFill>
                <a:latin typeface="Franklin Gothic Demi" panose="020B0703020102020204" pitchFamily="34" charset="0"/>
              </a:rPr>
              <a:t>Step 4: Research model legislation/policies </a:t>
            </a:r>
            <a:endParaRPr lang="en-US" altLang="en-US" sz="3200" dirty="0">
              <a:solidFill>
                <a:srgbClr val="6E4402"/>
              </a:solidFill>
              <a:latin typeface="Franklin Gothic Demi" panose="020B0703020102020204" pitchFamily="34" charset="0"/>
            </a:endParaRPr>
          </a:p>
        </p:txBody>
      </p:sp>
      <p:sp>
        <p:nvSpPr>
          <p:cNvPr id="113668" name="Rectangle 3"/>
          <p:cNvSpPr>
            <a:spLocks noChangeArrowheads="1"/>
          </p:cNvSpPr>
          <p:nvPr/>
        </p:nvSpPr>
        <p:spPr bwMode="auto">
          <a:xfrm>
            <a:off x="0" y="154858"/>
            <a:ext cx="91440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3600" dirty="0">
                <a:solidFill>
                  <a:srgbClr val="FF0000"/>
                </a:solidFill>
                <a:latin typeface="Franklin Gothic Demi" panose="020B0703020102020204" pitchFamily="34" charset="0"/>
              </a:rPr>
              <a:t>Policy Development Steps</a:t>
            </a:r>
          </a:p>
        </p:txBody>
      </p:sp>
    </p:spTree>
    <p:extLst>
      <p:ext uri="{BB962C8B-B14F-4D97-AF65-F5344CB8AC3E}">
        <p14:creationId xmlns:p14="http://schemas.microsoft.com/office/powerpoint/2010/main" val="1792630397"/>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8644636" y="0"/>
            <a:ext cx="566182" cy="477054"/>
          </a:xfrm>
          <a:prstGeom prst="rect">
            <a:avLst/>
          </a:prstGeom>
          <a:noFill/>
        </p:spPr>
        <p:txBody>
          <a:bodyPr wrap="none" rtlCol="0">
            <a:spAutoFit/>
          </a:bodyPr>
          <a:lstStyle/>
          <a:p>
            <a:pPr algn="ctr"/>
            <a:fld id="{CF009381-1E28-4771-92C0-C663D722078F}" type="slidenum">
              <a:rPr lang="en-US" sz="2500" b="1" smtClean="0">
                <a:solidFill>
                  <a:schemeClr val="bg1"/>
                </a:solidFill>
              </a:rPr>
              <a:pPr algn="ctr"/>
              <a:t>6</a:t>
            </a:fld>
            <a:endParaRPr lang="en-US" sz="2500" b="1" dirty="0">
              <a:solidFill>
                <a:schemeClr val="bg1"/>
              </a:solidFill>
            </a:endParaRPr>
          </a:p>
        </p:txBody>
      </p:sp>
      <p:pic>
        <p:nvPicPr>
          <p:cNvPr id="4" name="Picture 3"/>
          <p:cNvPicPr>
            <a:picLocks noChangeAspect="1"/>
          </p:cNvPicPr>
          <p:nvPr/>
        </p:nvPicPr>
        <p:blipFill rotWithShape="1">
          <a:blip r:embed="rId3"/>
          <a:srcRect b="5383"/>
          <a:stretch/>
        </p:blipFill>
        <p:spPr>
          <a:xfrm>
            <a:off x="2189333" y="117986"/>
            <a:ext cx="5363141" cy="6740014"/>
          </a:xfrm>
          <a:prstGeom prst="rect">
            <a:avLst/>
          </a:prstGeom>
        </p:spPr>
      </p:pic>
      <p:sp>
        <p:nvSpPr>
          <p:cNvPr id="6" name="Arrow: Right 5"/>
          <p:cNvSpPr/>
          <p:nvPr/>
        </p:nvSpPr>
        <p:spPr>
          <a:xfrm>
            <a:off x="832481" y="1047136"/>
            <a:ext cx="1356852" cy="5161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226071"/>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0" y="164690"/>
            <a:ext cx="91440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3600" dirty="0">
                <a:solidFill>
                  <a:srgbClr val="FF0000"/>
                </a:solidFill>
                <a:latin typeface="Franklin Gothic Demi" panose="020B0703020102020204" pitchFamily="34" charset="0"/>
              </a:rPr>
              <a:t>Policy Development Steps</a:t>
            </a:r>
          </a:p>
        </p:txBody>
      </p:sp>
      <p:graphicFrame>
        <p:nvGraphicFramePr>
          <p:cNvPr id="31748" name="Object 4"/>
          <p:cNvGraphicFramePr>
            <a:graphicFrameLocks noChangeAspect="1"/>
          </p:cNvGraphicFramePr>
          <p:nvPr>
            <p:extLst/>
          </p:nvPr>
        </p:nvGraphicFramePr>
        <p:xfrm>
          <a:off x="3063301" y="2023627"/>
          <a:ext cx="3017397" cy="3905225"/>
        </p:xfrm>
        <a:graphic>
          <a:graphicData uri="http://schemas.openxmlformats.org/presentationml/2006/ole">
            <mc:AlternateContent xmlns:mc="http://schemas.openxmlformats.org/markup-compatibility/2006">
              <mc:Choice xmlns:v="urn:schemas-microsoft-com:vml" Requires="v">
                <p:oleObj spid="_x0000_s5145" name="Acrobat Document" r:id="rId4" imgW="5829254" imgH="7543800" progId="AcroExch.Document.7">
                  <p:embed/>
                </p:oleObj>
              </mc:Choice>
              <mc:Fallback>
                <p:oleObj name="Acrobat Document" r:id="rId4" imgW="5829254" imgH="7543800" progId="AcroExch.Document.7">
                  <p:embed/>
                  <p:pic>
                    <p:nvPicPr>
                      <p:cNvPr id="3174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3301" y="2023627"/>
                        <a:ext cx="3017397" cy="3905225"/>
                      </a:xfrm>
                      <a:prstGeom prst="rect">
                        <a:avLst/>
                      </a:prstGeom>
                      <a:noFill/>
                      <a:ln w="12700">
                        <a:solidFill>
                          <a:schemeClr val="tx1"/>
                        </a:solidFill>
                        <a:miter lim="800000"/>
                        <a:headEnd/>
                        <a:tailEnd/>
                      </a:ln>
                      <a:effectLst/>
                      <a:extLst/>
                    </p:spPr>
                  </p:pic>
                </p:oleObj>
              </mc:Fallback>
            </mc:AlternateContent>
          </a:graphicData>
        </a:graphic>
      </p:graphicFrame>
      <p:sp>
        <p:nvSpPr>
          <p:cNvPr id="115719" name="Rectangle 6"/>
          <p:cNvSpPr>
            <a:spLocks noChangeArrowheads="1"/>
          </p:cNvSpPr>
          <p:nvPr/>
        </p:nvSpPr>
        <p:spPr bwMode="auto">
          <a:xfrm>
            <a:off x="117987" y="1222963"/>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3200" dirty="0">
                <a:solidFill>
                  <a:srgbClr val="9A5B1E"/>
                </a:solidFill>
                <a:latin typeface="Franklin Gothic Demi" panose="020B0703020102020204" pitchFamily="34" charset="0"/>
              </a:rPr>
              <a:t>Step 4: Research model legislation/policies</a:t>
            </a:r>
            <a:endParaRPr lang="en-US" altLang="en-US" sz="3200" dirty="0">
              <a:solidFill>
                <a:srgbClr val="1F4774"/>
              </a:solidFill>
              <a:latin typeface="Franklin Gothic Demi" panose="020B0703020102020204" pitchFamily="34" charset="0"/>
            </a:endParaRPr>
          </a:p>
        </p:txBody>
      </p:sp>
    </p:spTree>
    <p:extLst>
      <p:ext uri="{BB962C8B-B14F-4D97-AF65-F5344CB8AC3E}">
        <p14:creationId xmlns:p14="http://schemas.microsoft.com/office/powerpoint/2010/main" val="2870142933"/>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0" y="164690"/>
            <a:ext cx="91440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3600" dirty="0">
                <a:solidFill>
                  <a:srgbClr val="FF0000"/>
                </a:solidFill>
                <a:latin typeface="Franklin Gothic Demi" panose="020B0703020102020204" pitchFamily="34" charset="0"/>
              </a:rPr>
              <a:t>Policy Development Steps</a:t>
            </a:r>
          </a:p>
        </p:txBody>
      </p:sp>
      <p:pic>
        <p:nvPicPr>
          <p:cNvPr id="115718"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9300" y="2023627"/>
            <a:ext cx="3161373" cy="3905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5719" name="Rectangle 6"/>
          <p:cNvSpPr>
            <a:spLocks noChangeArrowheads="1"/>
          </p:cNvSpPr>
          <p:nvPr/>
        </p:nvSpPr>
        <p:spPr bwMode="auto">
          <a:xfrm>
            <a:off x="14751" y="1222963"/>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en-US" altLang="en-US" sz="3200" dirty="0">
                <a:solidFill>
                  <a:srgbClr val="9A5B1E"/>
                </a:solidFill>
                <a:latin typeface="Franklin Gothic Demi" panose="020B0703020102020204" pitchFamily="34" charset="0"/>
              </a:rPr>
              <a:t>Step 4: Create an Issue Brief</a:t>
            </a:r>
            <a:endParaRPr lang="en-US" altLang="en-US" sz="3200" dirty="0">
              <a:solidFill>
                <a:srgbClr val="1F4774"/>
              </a:solidFill>
              <a:latin typeface="Franklin Gothic Demi" panose="020B0703020102020204" pitchFamily="34" charset="0"/>
            </a:endParaRPr>
          </a:p>
        </p:txBody>
      </p:sp>
    </p:spTree>
    <p:extLst>
      <p:ext uri="{BB962C8B-B14F-4D97-AF65-F5344CB8AC3E}">
        <p14:creationId xmlns:p14="http://schemas.microsoft.com/office/powerpoint/2010/main" val="343917439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idx="1"/>
          </p:nvPr>
        </p:nvSpPr>
        <p:spPr bwMode="auto">
          <a:xfrm>
            <a:off x="1311275" y="1524000"/>
            <a:ext cx="7637463"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eaLnBrk="1" hangingPunct="1">
              <a:buFontTx/>
              <a:buAutoNum type="arabicPeriod"/>
            </a:pPr>
            <a:r>
              <a:rPr lang="en-US" altLang="en-US" sz="2400" dirty="0">
                <a:latin typeface="Franklin Gothic Medium" panose="020B0603020102020204" pitchFamily="34" charset="0"/>
              </a:rPr>
              <a:t>Clearly state the problem </a:t>
            </a:r>
          </a:p>
          <a:p>
            <a:pPr marL="514350" indent="-514350" eaLnBrk="1" hangingPunct="1">
              <a:buFontTx/>
              <a:buAutoNum type="arabicPeriod"/>
            </a:pPr>
            <a:r>
              <a:rPr lang="en-US" altLang="en-US" sz="2400" dirty="0">
                <a:latin typeface="Franklin Gothic Medium" panose="020B0603020102020204" pitchFamily="34" charset="0"/>
              </a:rPr>
              <a:t>Engage enforcement </a:t>
            </a:r>
          </a:p>
          <a:p>
            <a:pPr marL="514350" indent="-514350" eaLnBrk="1" hangingPunct="1">
              <a:buFontTx/>
              <a:buAutoNum type="arabicPeriod"/>
            </a:pPr>
            <a:r>
              <a:rPr lang="en-US" altLang="en-US" sz="2400" dirty="0">
                <a:latin typeface="Franklin Gothic Medium" panose="020B0603020102020204" pitchFamily="34" charset="0"/>
              </a:rPr>
              <a:t>Gather and analyze data to make your case</a:t>
            </a:r>
          </a:p>
          <a:p>
            <a:pPr marL="514350" indent="-514350" eaLnBrk="1" hangingPunct="1">
              <a:buFontTx/>
              <a:buAutoNum type="arabicPeriod"/>
            </a:pPr>
            <a:r>
              <a:rPr lang="en-US" altLang="en-US" sz="2400" dirty="0">
                <a:latin typeface="Franklin Gothic Medium" panose="020B0603020102020204" pitchFamily="34" charset="0"/>
              </a:rPr>
              <a:t>Research model legislation/policies</a:t>
            </a:r>
          </a:p>
          <a:p>
            <a:pPr marL="514350" indent="-514350" eaLnBrk="1" hangingPunct="1">
              <a:buFontTx/>
              <a:buAutoNum type="arabicPeriod"/>
            </a:pPr>
            <a:r>
              <a:rPr lang="en-US" altLang="en-US" sz="2400" dirty="0">
                <a:latin typeface="Franklin Gothic Medium" panose="020B0603020102020204" pitchFamily="34" charset="0"/>
              </a:rPr>
              <a:t>Draft policy language</a:t>
            </a:r>
          </a:p>
          <a:p>
            <a:pPr marL="514350" indent="-514350" eaLnBrk="1" hangingPunct="1">
              <a:buFontTx/>
              <a:buAutoNum type="arabicPeriod"/>
            </a:pPr>
            <a:r>
              <a:rPr lang="en-US" altLang="en-US" sz="2400" dirty="0">
                <a:latin typeface="Franklin Gothic Medium" panose="020B0603020102020204" pitchFamily="34" charset="0"/>
              </a:rPr>
              <a:t>Use media to educate</a:t>
            </a:r>
          </a:p>
          <a:p>
            <a:pPr marL="514350" indent="-514350" eaLnBrk="1" hangingPunct="1">
              <a:buFontTx/>
              <a:buAutoNum type="arabicPeriod"/>
            </a:pPr>
            <a:r>
              <a:rPr lang="en-US" altLang="en-US" sz="2400" dirty="0">
                <a:latin typeface="Franklin Gothic Medium" panose="020B0603020102020204" pitchFamily="34" charset="0"/>
              </a:rPr>
              <a:t>Mobilize support and provide community education</a:t>
            </a:r>
          </a:p>
          <a:p>
            <a:pPr marL="514350" indent="-514350" eaLnBrk="1" hangingPunct="1">
              <a:buFontTx/>
              <a:buAutoNum type="arabicPeriod"/>
            </a:pPr>
            <a:r>
              <a:rPr lang="en-US" altLang="en-US" sz="2400" dirty="0">
                <a:latin typeface="Franklin Gothic Medium" panose="020B0603020102020204" pitchFamily="34" charset="0"/>
              </a:rPr>
              <a:t>Get the policy adopted</a:t>
            </a:r>
          </a:p>
          <a:p>
            <a:pPr marL="514350" indent="-514350" eaLnBrk="1" hangingPunct="1">
              <a:buFontTx/>
              <a:buAutoNum type="arabicPeriod"/>
            </a:pPr>
            <a:r>
              <a:rPr lang="en-US" altLang="en-US" sz="2400" dirty="0">
                <a:latin typeface="Franklin Gothic Medium" panose="020B0603020102020204" pitchFamily="34" charset="0"/>
              </a:rPr>
              <a:t>Ensure enforcement of the policy</a:t>
            </a:r>
          </a:p>
          <a:p>
            <a:pPr marL="514350" indent="-514350" eaLnBrk="1" hangingPunct="1">
              <a:buFontTx/>
              <a:buAutoNum type="arabicPeriod"/>
            </a:pPr>
            <a:r>
              <a:rPr lang="en-US" altLang="en-US" sz="2400" dirty="0">
                <a:latin typeface="Franklin Gothic Medium" panose="020B0603020102020204" pitchFamily="34" charset="0"/>
              </a:rPr>
              <a:t>Evaluate effects of policy change</a:t>
            </a:r>
            <a:endParaRPr lang="en-US" altLang="en-US" dirty="0">
              <a:latin typeface="Franklin Gothic Medium" panose="020B0603020102020204" pitchFamily="34" charset="0"/>
            </a:endParaRPr>
          </a:p>
        </p:txBody>
      </p:sp>
      <p:sp>
        <p:nvSpPr>
          <p:cNvPr id="99331" name="Rectangle 2"/>
          <p:cNvSpPr>
            <a:spLocks noGrp="1" noRot="1" noChangeArrowheads="1"/>
          </p:cNvSpPr>
          <p:nvPr>
            <p:ph type="title"/>
          </p:nvPr>
        </p:nvSpPr>
        <p:spPr bwMode="auto">
          <a:xfrm>
            <a:off x="11113" y="155575"/>
            <a:ext cx="9144000" cy="609600"/>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3600" dirty="0">
                <a:solidFill>
                  <a:srgbClr val="FF0000"/>
                </a:solidFill>
                <a:latin typeface="Franklin Gothic Demi" panose="020B0703020102020204" pitchFamily="34" charset="0"/>
              </a:rPr>
              <a:t>Policy Development Steps</a:t>
            </a:r>
            <a:endParaRPr lang="en-US" altLang="en-US" sz="3600" dirty="0">
              <a:solidFill>
                <a:srgbClr val="FF0000"/>
              </a:solidFill>
              <a:latin typeface="Franklin Gothic Medium" panose="020B0603020102020204" pitchFamily="34" charset="0"/>
            </a:endParaRPr>
          </a:p>
        </p:txBody>
      </p:sp>
      <p:sp>
        <p:nvSpPr>
          <p:cNvPr id="2" name="Minus Sign 1"/>
          <p:cNvSpPr/>
          <p:nvPr/>
        </p:nvSpPr>
        <p:spPr bwMode="auto">
          <a:xfrm>
            <a:off x="-1512887" y="3076575"/>
            <a:ext cx="12192000" cy="457200"/>
          </a:xfrm>
          <a:prstGeom prst="mathMinus">
            <a:avLst/>
          </a:prstGeom>
          <a:solidFill>
            <a:schemeClr val="accent1"/>
          </a:solidFill>
          <a:ln w="9525" cap="flat" cmpd="sng" algn="ctr">
            <a:solidFill>
              <a:schemeClr val="tx1"/>
            </a:solidFill>
            <a:prstDash val="solid"/>
            <a:miter lim="800000"/>
            <a:headEnd type="none" w="med" len="med"/>
            <a:tailEnd type="none" w="med" len="med"/>
          </a:ln>
          <a:effectLst/>
        </p:spPr>
        <p:txBody>
          <a:bodyPr wrap="none"/>
          <a:lstStyle/>
          <a:p>
            <a:pPr eaLnBrk="1" hangingPunct="1">
              <a:defRPr/>
            </a:pPr>
            <a:endParaRPr lang="en-US"/>
          </a:p>
        </p:txBody>
      </p:sp>
      <p:sp>
        <p:nvSpPr>
          <p:cNvPr id="99333" name="TextBox 6"/>
          <p:cNvSpPr txBox="1">
            <a:spLocks noChangeArrowheads="1"/>
          </p:cNvSpPr>
          <p:nvPr/>
        </p:nvSpPr>
        <p:spPr bwMode="auto">
          <a:xfrm>
            <a:off x="7577138" y="1663700"/>
            <a:ext cx="137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r>
              <a:rPr lang="en-US" altLang="en-US" dirty="0"/>
              <a:t>The Line</a:t>
            </a:r>
          </a:p>
        </p:txBody>
      </p:sp>
      <p:sp>
        <p:nvSpPr>
          <p:cNvPr id="99334" name="Arrow: Right 8"/>
          <p:cNvSpPr>
            <a:spLocks noChangeArrowheads="1"/>
          </p:cNvSpPr>
          <p:nvPr/>
        </p:nvSpPr>
        <p:spPr bwMode="auto">
          <a:xfrm rot="6812329">
            <a:off x="7632700" y="2390775"/>
            <a:ext cx="990600" cy="596900"/>
          </a:xfrm>
          <a:prstGeom prst="rightArrow">
            <a:avLst>
              <a:gd name="adj1" fmla="val 50000"/>
              <a:gd name="adj2" fmla="val 49995"/>
            </a:avLst>
          </a:prstGeom>
          <a:solidFill>
            <a:schemeClr val="accent1"/>
          </a:solidFill>
          <a:ln w="9525" algn="ctr">
            <a:solidFill>
              <a:schemeClr val="tx1"/>
            </a:solidFill>
            <a:miter lim="800000"/>
            <a:headEnd/>
            <a:tailEnd/>
          </a:ln>
        </p:spPr>
        <p:txBody>
          <a:bodyPr wrap="none"/>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eaLnBrk="1" hangingPunct="1"/>
            <a:endParaRPr lang="en-US" altLang="en-US"/>
          </a:p>
        </p:txBody>
      </p:sp>
      <p:sp>
        <p:nvSpPr>
          <p:cNvPr id="99335" name="Left Brace 14"/>
          <p:cNvSpPr>
            <a:spLocks/>
          </p:cNvSpPr>
          <p:nvPr/>
        </p:nvSpPr>
        <p:spPr bwMode="auto">
          <a:xfrm>
            <a:off x="863600" y="1690687"/>
            <a:ext cx="419100" cy="1519238"/>
          </a:xfrm>
          <a:prstGeom prst="leftBrace">
            <a:avLst>
              <a:gd name="adj1" fmla="val 8324"/>
              <a:gd name="adj2" fmla="val 50000"/>
            </a:avLst>
          </a:prstGeom>
          <a:solidFill>
            <a:schemeClr val="accent1"/>
          </a:solidFill>
          <a:ln w="9525" algn="ctr">
            <a:solidFill>
              <a:schemeClr val="tx1"/>
            </a:solidFill>
            <a:miter lim="800000"/>
            <a:headEnd/>
            <a:tailEnd/>
          </a:ln>
        </p:spPr>
        <p:txBody>
          <a:bodyPr wrap="none"/>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eaLnBrk="1" hangingPunct="1"/>
            <a:endParaRPr lang="en-US" altLang="en-US"/>
          </a:p>
        </p:txBody>
      </p:sp>
      <p:sp>
        <p:nvSpPr>
          <p:cNvPr id="99336" name="Left Brace 17"/>
          <p:cNvSpPr>
            <a:spLocks/>
          </p:cNvSpPr>
          <p:nvPr/>
        </p:nvSpPr>
        <p:spPr bwMode="auto">
          <a:xfrm>
            <a:off x="841375" y="3394075"/>
            <a:ext cx="419100" cy="1520825"/>
          </a:xfrm>
          <a:prstGeom prst="leftBrace">
            <a:avLst>
              <a:gd name="adj1" fmla="val 8333"/>
              <a:gd name="adj2" fmla="val 50000"/>
            </a:avLst>
          </a:prstGeom>
          <a:solidFill>
            <a:schemeClr val="accent1"/>
          </a:solidFill>
          <a:ln w="9525" algn="ctr">
            <a:solidFill>
              <a:schemeClr val="tx1"/>
            </a:solidFill>
            <a:miter lim="800000"/>
            <a:headEnd/>
            <a:tailEnd/>
          </a:ln>
        </p:spPr>
        <p:txBody>
          <a:bodyPr wrap="none"/>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eaLnBrk="1" hangingPunct="1"/>
            <a:endParaRPr lang="en-US" altLang="en-US"/>
          </a:p>
        </p:txBody>
      </p:sp>
      <p:sp>
        <p:nvSpPr>
          <p:cNvPr id="99337" name="Left Brace 18"/>
          <p:cNvSpPr>
            <a:spLocks/>
          </p:cNvSpPr>
          <p:nvPr/>
        </p:nvSpPr>
        <p:spPr bwMode="auto">
          <a:xfrm>
            <a:off x="833438" y="5127625"/>
            <a:ext cx="458787" cy="701675"/>
          </a:xfrm>
          <a:prstGeom prst="leftBrace">
            <a:avLst>
              <a:gd name="adj1" fmla="val 8320"/>
              <a:gd name="adj2" fmla="val 50000"/>
            </a:avLst>
          </a:prstGeom>
          <a:solidFill>
            <a:schemeClr val="accent1"/>
          </a:solidFill>
          <a:ln w="9525" algn="ctr">
            <a:solidFill>
              <a:schemeClr val="tx1"/>
            </a:solidFill>
            <a:miter lim="800000"/>
            <a:headEnd/>
            <a:tailEnd/>
          </a:ln>
        </p:spPr>
        <p:txBody>
          <a:bodyPr wrap="none"/>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eaLnBrk="1" hangingPunct="1"/>
            <a:endParaRPr lang="en-US" altLang="en-US"/>
          </a:p>
        </p:txBody>
      </p:sp>
      <p:sp>
        <p:nvSpPr>
          <p:cNvPr id="99338" name="TextBox 15"/>
          <p:cNvSpPr txBox="1">
            <a:spLocks noChangeArrowheads="1"/>
          </p:cNvSpPr>
          <p:nvPr/>
        </p:nvSpPr>
        <p:spPr bwMode="auto">
          <a:xfrm>
            <a:off x="6350" y="2281237"/>
            <a:ext cx="1004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r>
              <a:rPr lang="en-US" altLang="en-US" sz="1600" b="1">
                <a:latin typeface="Calibri" panose="020F0502020204030204" pitchFamily="34" charset="0"/>
                <a:cs typeface="Calibri" panose="020F0502020204030204" pitchFamily="34" charset="0"/>
              </a:rPr>
              <a:t>Internal</a:t>
            </a:r>
          </a:p>
        </p:txBody>
      </p:sp>
      <p:sp>
        <p:nvSpPr>
          <p:cNvPr id="99339" name="TextBox 20"/>
          <p:cNvSpPr txBox="1">
            <a:spLocks noChangeArrowheads="1"/>
          </p:cNvSpPr>
          <p:nvPr/>
        </p:nvSpPr>
        <p:spPr bwMode="auto">
          <a:xfrm>
            <a:off x="17463" y="3929062"/>
            <a:ext cx="10048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r>
              <a:rPr lang="en-US" altLang="en-US" sz="1600" b="1">
                <a:latin typeface="Calibri" panose="020F0502020204030204" pitchFamily="34" charset="0"/>
                <a:cs typeface="Calibri" panose="020F0502020204030204" pitchFamily="34" charset="0"/>
              </a:rPr>
              <a:t>External</a:t>
            </a:r>
          </a:p>
        </p:txBody>
      </p:sp>
      <p:sp>
        <p:nvSpPr>
          <p:cNvPr id="99340" name="TextBox 21"/>
          <p:cNvSpPr txBox="1">
            <a:spLocks noChangeArrowheads="1"/>
          </p:cNvSpPr>
          <p:nvPr/>
        </p:nvSpPr>
        <p:spPr bwMode="auto">
          <a:xfrm>
            <a:off x="0" y="5291137"/>
            <a:ext cx="1004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r>
              <a:rPr lang="en-US" altLang="en-US" sz="1600" b="1">
                <a:latin typeface="Calibri" panose="020F0502020204030204" pitchFamily="34" charset="0"/>
                <a:cs typeface="Calibri" panose="020F0502020204030204" pitchFamily="34" charset="0"/>
              </a:rPr>
              <a:t>Internal</a:t>
            </a:r>
            <a:r>
              <a:rPr lang="en-US" altLang="en-US" sz="160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8787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3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9333" grpId="0"/>
      <p:bldP spid="9933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3"/>
          <p:cNvSpPr>
            <a:spLocks noGrp="1"/>
          </p:cNvSpPr>
          <p:nvPr>
            <p:ph type="title"/>
          </p:nvPr>
        </p:nvSpPr>
        <p:spPr bwMode="auto">
          <a:xfrm>
            <a:off x="680162" y="329380"/>
            <a:ext cx="8229600" cy="38840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600" b="1" dirty="0">
                <a:solidFill>
                  <a:srgbClr val="FF0000"/>
                </a:solidFill>
                <a:latin typeface="Franklin Gothic Medium" panose="020B0603020102020204" pitchFamily="34" charset="0"/>
              </a:rPr>
              <a:t>Educating vs. Lobbying</a:t>
            </a:r>
            <a:r>
              <a:rPr lang="en-US" altLang="en-US" sz="3600" b="1" dirty="0">
                <a:solidFill>
                  <a:srgbClr val="1F4774"/>
                </a:solidFill>
                <a:latin typeface="Franklin Gothic Medium" panose="020B0603020102020204" pitchFamily="34" charset="0"/>
              </a:rPr>
              <a:t/>
            </a:r>
            <a:br>
              <a:rPr lang="en-US" altLang="en-US" sz="3600" b="1" dirty="0">
                <a:solidFill>
                  <a:srgbClr val="1F4774"/>
                </a:solidFill>
                <a:latin typeface="Franklin Gothic Medium" panose="020B0603020102020204" pitchFamily="34" charset="0"/>
              </a:rPr>
            </a:br>
            <a:r>
              <a:rPr lang="en-US" altLang="en-US" sz="3600" b="1" dirty="0">
                <a:solidFill>
                  <a:srgbClr val="1F4774"/>
                </a:solidFill>
                <a:latin typeface="Franklin Gothic Medium" panose="020B0603020102020204" pitchFamily="34" charset="0"/>
              </a:rPr>
              <a:t/>
            </a:r>
            <a:br>
              <a:rPr lang="en-US" altLang="en-US" sz="3600" b="1" dirty="0">
                <a:solidFill>
                  <a:srgbClr val="1F4774"/>
                </a:solidFill>
                <a:latin typeface="Franklin Gothic Medium" panose="020B0603020102020204" pitchFamily="34" charset="0"/>
              </a:rPr>
            </a:br>
            <a:r>
              <a:rPr lang="en-US" altLang="en-US" sz="3600" b="1" dirty="0">
                <a:solidFill>
                  <a:srgbClr val="1F4774"/>
                </a:solidFill>
                <a:latin typeface="Franklin Gothic Medium" panose="020B0603020102020204" pitchFamily="34" charset="0"/>
              </a:rPr>
              <a:t/>
            </a:r>
            <a:br>
              <a:rPr lang="en-US" altLang="en-US" sz="3600" b="1" dirty="0">
                <a:solidFill>
                  <a:srgbClr val="1F4774"/>
                </a:solidFill>
                <a:latin typeface="Franklin Gothic Medium" panose="020B0603020102020204" pitchFamily="34" charset="0"/>
              </a:rPr>
            </a:br>
            <a:r>
              <a:rPr lang="en-US" altLang="en-US" sz="3600" b="1" dirty="0">
                <a:solidFill>
                  <a:srgbClr val="1F4774"/>
                </a:solidFill>
                <a:latin typeface="Franklin Gothic Medium" panose="020B0603020102020204" pitchFamily="34" charset="0"/>
              </a:rPr>
              <a:t/>
            </a:r>
            <a:br>
              <a:rPr lang="en-US" altLang="en-US" sz="3600" b="1" dirty="0">
                <a:solidFill>
                  <a:srgbClr val="1F4774"/>
                </a:solidFill>
                <a:latin typeface="Franklin Gothic Medium" panose="020B0603020102020204" pitchFamily="34" charset="0"/>
              </a:rPr>
            </a:br>
            <a:r>
              <a:rPr lang="en-US" altLang="en-US" sz="3600" b="1" dirty="0">
                <a:solidFill>
                  <a:srgbClr val="1F4774"/>
                </a:solidFill>
                <a:latin typeface="Franklin Gothic Medium" panose="020B0603020102020204" pitchFamily="34" charset="0"/>
              </a:rPr>
              <a:t/>
            </a:r>
            <a:br>
              <a:rPr lang="en-US" altLang="en-US" sz="3600" b="1" dirty="0">
                <a:solidFill>
                  <a:srgbClr val="1F4774"/>
                </a:solidFill>
                <a:latin typeface="Franklin Gothic Medium" panose="020B0603020102020204" pitchFamily="34" charset="0"/>
              </a:rPr>
            </a:br>
            <a:r>
              <a:rPr lang="en-US" altLang="en-US" sz="3600" b="1" dirty="0">
                <a:latin typeface="Franklin Gothic Medium" panose="020B0603020102020204" pitchFamily="34" charset="0"/>
              </a:rPr>
              <a:t>What Organizations Need to Know</a:t>
            </a:r>
            <a:endParaRPr lang="en-US" altLang="en-US" sz="3600" dirty="0"/>
          </a:p>
        </p:txBody>
      </p:sp>
    </p:spTree>
    <p:extLst>
      <p:ext uri="{BB962C8B-B14F-4D97-AF65-F5344CB8AC3E}">
        <p14:creationId xmlns:p14="http://schemas.microsoft.com/office/powerpoint/2010/main" val="3609343040"/>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auto">
          <a:xfrm>
            <a:off x="565354" y="1637071"/>
            <a:ext cx="8229600" cy="3200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altLang="en-US" sz="4000" b="1" kern="0" dirty="0">
                <a:solidFill>
                  <a:schemeClr val="tx1"/>
                </a:solidFill>
                <a:latin typeface="Franklin Gothic Medium" panose="020B0603020102020204" pitchFamily="34" charset="0"/>
              </a:rPr>
              <a:t>Q: What is education in a policy context?</a:t>
            </a:r>
            <a:r>
              <a:rPr lang="en-US" altLang="en-US" sz="4000" b="1" kern="0" dirty="0">
                <a:solidFill>
                  <a:srgbClr val="1F4774"/>
                </a:solidFill>
                <a:latin typeface="Franklin Gothic Medium" panose="020B0603020102020204" pitchFamily="34" charset="0"/>
              </a:rPr>
              <a:t/>
            </a:r>
            <a:br>
              <a:rPr lang="en-US" altLang="en-US" sz="4000" b="1" kern="0" dirty="0">
                <a:solidFill>
                  <a:srgbClr val="1F4774"/>
                </a:solidFill>
                <a:latin typeface="Franklin Gothic Medium" panose="020B0603020102020204" pitchFamily="34" charset="0"/>
              </a:rPr>
            </a:br>
            <a:r>
              <a:rPr lang="en-US" altLang="en-US" sz="4000" b="1" kern="0" dirty="0">
                <a:solidFill>
                  <a:srgbClr val="1F4774"/>
                </a:solidFill>
                <a:latin typeface="Franklin Gothic Medium" panose="020B0603020102020204" pitchFamily="34" charset="0"/>
              </a:rPr>
              <a:t/>
            </a:r>
            <a:br>
              <a:rPr lang="en-US" altLang="en-US" sz="4000" b="1" kern="0" dirty="0">
                <a:solidFill>
                  <a:srgbClr val="1F4774"/>
                </a:solidFill>
                <a:latin typeface="Franklin Gothic Medium" panose="020B0603020102020204" pitchFamily="34" charset="0"/>
              </a:rPr>
            </a:br>
            <a:r>
              <a:rPr lang="en-US" altLang="en-US" sz="3600" b="1" kern="0" dirty="0">
                <a:solidFill>
                  <a:srgbClr val="9A5B1E"/>
                </a:solidFill>
                <a:latin typeface="Franklin Gothic Medium" panose="020B0603020102020204" pitchFamily="34" charset="0"/>
              </a:rPr>
              <a:t>A: Education is sharing data and information</a:t>
            </a:r>
            <a:endParaRPr lang="en-US" altLang="en-US" sz="3600" kern="0" dirty="0">
              <a:solidFill>
                <a:srgbClr val="9A5B1E"/>
              </a:solidFill>
            </a:endParaRPr>
          </a:p>
        </p:txBody>
      </p:sp>
    </p:spTree>
    <p:extLst>
      <p:ext uri="{BB962C8B-B14F-4D97-AF65-F5344CB8AC3E}">
        <p14:creationId xmlns:p14="http://schemas.microsoft.com/office/powerpoint/2010/main" val="7754781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685800" y="3352800"/>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r" eaLnBrk="1" hangingPunct="1">
              <a:spcBef>
                <a:spcPct val="50000"/>
              </a:spcBef>
            </a:pPr>
            <a:endParaRPr lang="en-US" altLang="en-US" sz="2800" b="1">
              <a:solidFill>
                <a:schemeClr val="bg1"/>
              </a:solidFill>
              <a:latin typeface="AvantGarde Md BT" charset="0"/>
            </a:endParaRPr>
          </a:p>
        </p:txBody>
      </p:sp>
      <p:sp>
        <p:nvSpPr>
          <p:cNvPr id="154627" name="Text Box 6"/>
          <p:cNvSpPr txBox="1">
            <a:spLocks noChangeArrowheads="1"/>
          </p:cNvSpPr>
          <p:nvPr/>
        </p:nvSpPr>
        <p:spPr bwMode="auto">
          <a:xfrm>
            <a:off x="2590800" y="28956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spcBef>
                <a:spcPct val="50000"/>
              </a:spcBef>
            </a:pPr>
            <a:endParaRPr lang="en-US" altLang="en-US"/>
          </a:p>
        </p:txBody>
      </p:sp>
      <p:sp>
        <p:nvSpPr>
          <p:cNvPr id="154628" name="Text Box 13"/>
          <p:cNvSpPr txBox="1">
            <a:spLocks noChangeArrowheads="1"/>
          </p:cNvSpPr>
          <p:nvPr/>
        </p:nvSpPr>
        <p:spPr bwMode="auto">
          <a:xfrm>
            <a:off x="133350" y="6515100"/>
            <a:ext cx="4000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eaLnBrk="1" hangingPunct="1">
              <a:spcBef>
                <a:spcPct val="50000"/>
              </a:spcBef>
            </a:pPr>
            <a:r>
              <a:rPr lang="en-US" altLang="en-US" sz="1500">
                <a:solidFill>
                  <a:schemeClr val="bg1"/>
                </a:solidFill>
              </a:rPr>
              <a:t>20</a:t>
            </a:r>
          </a:p>
        </p:txBody>
      </p:sp>
      <p:sp>
        <p:nvSpPr>
          <p:cNvPr id="154629" name="Title 5"/>
          <p:cNvSpPr>
            <a:spLocks noGrp="1"/>
          </p:cNvSpPr>
          <p:nvPr>
            <p:ph type="title"/>
          </p:nvPr>
        </p:nvSpPr>
        <p:spPr bwMode="auto">
          <a:xfrm>
            <a:off x="0" y="1905000"/>
            <a:ext cx="91440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4000" dirty="0">
                <a:solidFill>
                  <a:srgbClr val="1F4774"/>
                </a:solidFill>
                <a:latin typeface="Franklin Gothic Demi" panose="020B0703020102020204" pitchFamily="34" charset="0"/>
              </a:rPr>
              <a:t>Q:  What Is Lobbying?</a:t>
            </a:r>
            <a:endParaRPr lang="en-US" altLang="en-US" dirty="0"/>
          </a:p>
        </p:txBody>
      </p:sp>
      <p:sp>
        <p:nvSpPr>
          <p:cNvPr id="154630" name="Content Placeholder 6"/>
          <p:cNvSpPr>
            <a:spLocks noGrp="1"/>
          </p:cNvSpPr>
          <p:nvPr>
            <p:ph idx="1"/>
          </p:nvPr>
        </p:nvSpPr>
        <p:spPr bwMode="auto">
          <a:xfrm>
            <a:off x="685800" y="2809461"/>
            <a:ext cx="8229600" cy="3078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FontTx/>
              <a:buNone/>
            </a:pPr>
            <a:endParaRPr lang="en-US" altLang="en-US" sz="3600" dirty="0">
              <a:latin typeface="Franklin Gothic Medium" panose="020B0603020102020204" pitchFamily="34" charset="0"/>
            </a:endParaRPr>
          </a:p>
          <a:p>
            <a:pPr algn="ctr">
              <a:buFontTx/>
              <a:buNone/>
            </a:pPr>
            <a:r>
              <a:rPr lang="en-US" altLang="en-US" sz="3600" b="1" kern="0" dirty="0">
                <a:solidFill>
                  <a:srgbClr val="9A5B1E"/>
                </a:solidFill>
                <a:latin typeface="Franklin Gothic Medium" panose="020B0603020102020204" pitchFamily="34" charset="0"/>
              </a:rPr>
              <a:t>A: Lobbying refers to communications intended to influence specific legislation.</a:t>
            </a:r>
          </a:p>
          <a:p>
            <a:pPr algn="ctr">
              <a:buFontTx/>
              <a:buNone/>
            </a:pPr>
            <a:endParaRPr lang="en-US" altLang="en-US" sz="3600" b="1" kern="0" dirty="0">
              <a:solidFill>
                <a:srgbClr val="9A5B1E"/>
              </a:solidFill>
              <a:latin typeface="Franklin Gothic Medium" panose="020B0603020102020204" pitchFamily="34" charset="0"/>
            </a:endParaRPr>
          </a:p>
          <a:p>
            <a:endParaRPr lang="en-US" altLang="en-US" sz="2800" dirty="0">
              <a:solidFill>
                <a:srgbClr val="277458"/>
              </a:solidFill>
              <a:latin typeface="Franklin Gothic Medium" panose="020B0603020102020204" pitchFamily="34" charset="0"/>
            </a:endParaRPr>
          </a:p>
        </p:txBody>
      </p:sp>
    </p:spTree>
    <p:extLst>
      <p:ext uri="{BB962C8B-B14F-4D97-AF65-F5344CB8AC3E}">
        <p14:creationId xmlns:p14="http://schemas.microsoft.com/office/powerpoint/2010/main" val="3920549069"/>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266700" y="1380433"/>
            <a:ext cx="88773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175">
              <a:defRPr sz="2000">
                <a:solidFill>
                  <a:schemeClr val="tx1"/>
                </a:solidFill>
                <a:latin typeface="Franklin Gothic Demi" panose="020B0703020102020204" pitchFamily="34" charset="0"/>
              </a:defRPr>
            </a:lvl1pPr>
            <a:lvl2pPr marL="574675" indent="-45720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marL="1254125" indent="-1250950" eaLnBrk="1" hangingPunct="1"/>
            <a:r>
              <a:rPr lang="en-US" altLang="en-US" sz="2800" dirty="0">
                <a:latin typeface="Arial" panose="020B0604020202020204" pitchFamily="34" charset="0"/>
              </a:rPr>
              <a:t>Part 1:  Social Host, Loud Party Ordinance, Teen Party Ordinance, Party Patrol</a:t>
            </a:r>
          </a:p>
          <a:p>
            <a:pPr marL="1254125" indent="-1250950" eaLnBrk="1" hangingPunct="1"/>
            <a:endParaRPr lang="en-US" altLang="en-US" sz="2800" dirty="0">
              <a:latin typeface="Arial" panose="020B0604020202020204" pitchFamily="34" charset="0"/>
            </a:endParaRPr>
          </a:p>
          <a:p>
            <a:pPr marL="1254125" indent="-1250950" eaLnBrk="1" hangingPunct="1"/>
            <a:r>
              <a:rPr lang="en-US" altLang="en-US" sz="2800" dirty="0">
                <a:latin typeface="Arial" panose="020B0604020202020204" pitchFamily="34" charset="0"/>
              </a:rPr>
              <a:t>Part 2:  Media Campaign</a:t>
            </a:r>
          </a:p>
          <a:p>
            <a:pPr marL="1254125" indent="-1250950" eaLnBrk="1" hangingPunct="1"/>
            <a:endParaRPr lang="en-US" altLang="en-US" sz="2800" dirty="0">
              <a:latin typeface="Arial" panose="020B0604020202020204" pitchFamily="34" charset="0"/>
            </a:endParaRPr>
          </a:p>
          <a:p>
            <a:pPr marL="1254125" indent="-1250950" eaLnBrk="1" hangingPunct="1"/>
            <a:r>
              <a:rPr lang="en-US" altLang="en-US" sz="2800" dirty="0">
                <a:latin typeface="Arial" panose="020B0604020202020204" pitchFamily="34" charset="0"/>
              </a:rPr>
              <a:t>Part 3:  Sequencing Strategies / Engaging the Community</a:t>
            </a:r>
          </a:p>
          <a:p>
            <a:pPr marL="1254125" indent="-1250950" eaLnBrk="1" hangingPunct="1"/>
            <a:endParaRPr lang="en-US" altLang="en-US" sz="2800" dirty="0">
              <a:latin typeface="Arial" panose="020B0604020202020204" pitchFamily="34" charset="0"/>
            </a:endParaRPr>
          </a:p>
          <a:p>
            <a:pPr marL="1254125" indent="-1250950" eaLnBrk="1" hangingPunct="1"/>
            <a:r>
              <a:rPr lang="en-US" altLang="en-US" sz="2800" dirty="0">
                <a:latin typeface="Arial" panose="020B0604020202020204" pitchFamily="34" charset="0"/>
              </a:rPr>
              <a:t>Part 4:  Policy Steps</a:t>
            </a:r>
          </a:p>
          <a:p>
            <a:pPr marL="1254125" indent="-1250950" eaLnBrk="1" hangingPunct="1"/>
            <a:endParaRPr lang="en-US" altLang="en-US" sz="2800" dirty="0">
              <a:solidFill>
                <a:srgbClr val="FF0000"/>
              </a:solidFill>
              <a:latin typeface="Arial" panose="020B0604020202020204" pitchFamily="34" charset="0"/>
            </a:endParaRPr>
          </a:p>
          <a:p>
            <a:pPr marL="1254125" indent="-1250950" eaLnBrk="1" hangingPunct="1"/>
            <a:r>
              <a:rPr lang="en-US" altLang="en-US" sz="2800" dirty="0">
                <a:solidFill>
                  <a:srgbClr val="FF0000"/>
                </a:solidFill>
                <a:latin typeface="Arial" panose="020B0604020202020204" pitchFamily="34" charset="0"/>
              </a:rPr>
              <a:t>Part 5:  Building Capacity Discussion</a:t>
            </a:r>
          </a:p>
          <a:p>
            <a:pPr eaLnBrk="1" hangingPunct="1"/>
            <a:endParaRPr lang="en-US" altLang="en-US" sz="2800" dirty="0">
              <a:latin typeface="Arial" panose="020B0604020202020204" pitchFamily="34" charset="0"/>
            </a:endParaRPr>
          </a:p>
          <a:p>
            <a:pPr eaLnBrk="1" hangingPunct="1"/>
            <a:endParaRPr lang="en-US" altLang="en-US" sz="2800" dirty="0">
              <a:latin typeface="Arial" panose="020B0604020202020204" pitchFamily="34" charset="0"/>
            </a:endParaRPr>
          </a:p>
        </p:txBody>
      </p:sp>
      <p:sp>
        <p:nvSpPr>
          <p:cNvPr id="7" name="Subtitle 2"/>
          <p:cNvSpPr txBox="1">
            <a:spLocks/>
          </p:cNvSpPr>
          <p:nvPr/>
        </p:nvSpPr>
        <p:spPr>
          <a:xfrm>
            <a:off x="0" y="142569"/>
            <a:ext cx="9144000" cy="685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4400" b="1" dirty="0"/>
              <a:t>Implementation</a:t>
            </a:r>
            <a:endParaRPr lang="en-US" sz="4400" dirty="0"/>
          </a:p>
        </p:txBody>
      </p:sp>
    </p:spTree>
    <p:extLst>
      <p:ext uri="{BB962C8B-B14F-4D97-AF65-F5344CB8AC3E}">
        <p14:creationId xmlns:p14="http://schemas.microsoft.com/office/powerpoint/2010/main" val="3217791441"/>
      </p:ext>
    </p:extLst>
  </p:cSld>
  <p:clrMapOvr>
    <a:masterClrMapping/>
  </p:clrMapOvr>
  <p:transition>
    <p:wipe di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4294967295"/>
          </p:nvPr>
        </p:nvSpPr>
        <p:spPr>
          <a:xfrm>
            <a:off x="0" y="142569"/>
            <a:ext cx="9144000" cy="685800"/>
          </a:xfrm>
          <a:prstGeom prst="rect">
            <a:avLst/>
          </a:prstGeom>
        </p:spPr>
        <p:txBody>
          <a:bodyPr>
            <a:noAutofit/>
          </a:bodyPr>
          <a:lstStyle/>
          <a:p>
            <a:pPr algn="ctr">
              <a:buNone/>
            </a:pPr>
            <a:r>
              <a:rPr lang="en-US" sz="4400" b="1" dirty="0"/>
              <a:t>Building Capacity</a:t>
            </a:r>
            <a:endParaRPr lang="en-US" sz="4400" dirty="0"/>
          </a:p>
        </p:txBody>
      </p:sp>
      <p:pic>
        <p:nvPicPr>
          <p:cNvPr id="5" name="Picture 4">
            <a:extLst>
              <a:ext uri="{FF2B5EF4-FFF2-40B4-BE49-F238E27FC236}">
                <a16:creationId xmlns="" xmlns:a16="http://schemas.microsoft.com/office/drawing/2014/main" id="{F16CBA6A-0BDA-4A01-AAC0-F20374AE7B98}"/>
              </a:ext>
            </a:extLst>
          </p:cNvPr>
          <p:cNvPicPr>
            <a:picLocks noChangeAspect="1"/>
          </p:cNvPicPr>
          <p:nvPr/>
        </p:nvPicPr>
        <p:blipFill>
          <a:blip r:embed="rId3"/>
          <a:stretch>
            <a:fillRect/>
          </a:stretch>
        </p:blipFill>
        <p:spPr>
          <a:xfrm>
            <a:off x="2767686" y="1475180"/>
            <a:ext cx="4465274" cy="4394677"/>
          </a:xfrm>
          <a:prstGeom prst="rect">
            <a:avLst/>
          </a:prstGeom>
        </p:spPr>
      </p:pic>
    </p:spTree>
    <p:extLst>
      <p:ext uri="{BB962C8B-B14F-4D97-AF65-F5344CB8AC3E}">
        <p14:creationId xmlns:p14="http://schemas.microsoft.com/office/powerpoint/2010/main" val="3559880353"/>
      </p:ext>
    </p:extLst>
  </p:cSld>
  <p:clrMapOvr>
    <a:masterClrMapping/>
  </p:clrMapOvr>
  <p:transition>
    <p:wipe di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5296" y="1151859"/>
            <a:ext cx="7772400" cy="2387600"/>
          </a:xfrm>
        </p:spPr>
        <p:txBody>
          <a:bodyPr/>
          <a:lstStyle/>
          <a:p>
            <a:r>
              <a:rPr lang="en-US" b="1" dirty="0"/>
              <a:t>Building Coalition &amp; Community Capacity</a:t>
            </a:r>
          </a:p>
        </p:txBody>
      </p:sp>
      <p:pic>
        <p:nvPicPr>
          <p:cNvPr id="3" name="Picture 2"/>
          <p:cNvPicPr>
            <a:picLocks noChangeAspect="1"/>
          </p:cNvPicPr>
          <p:nvPr/>
        </p:nvPicPr>
        <p:blipFill>
          <a:blip r:embed="rId2"/>
          <a:stretch>
            <a:fillRect/>
          </a:stretch>
        </p:blipFill>
        <p:spPr>
          <a:xfrm>
            <a:off x="795184" y="3765754"/>
            <a:ext cx="7612624" cy="1307690"/>
          </a:xfrm>
          <a:prstGeom prst="rect">
            <a:avLst/>
          </a:prstGeom>
        </p:spPr>
      </p:pic>
      <p:sp>
        <p:nvSpPr>
          <p:cNvPr id="5" name="TextBox 4">
            <a:extLst>
              <a:ext uri="{FF2B5EF4-FFF2-40B4-BE49-F238E27FC236}">
                <a16:creationId xmlns="" xmlns:a16="http://schemas.microsoft.com/office/drawing/2014/main" id="{7EED4C1D-6D62-43FB-9C1C-8BE5A8C4ADE2}"/>
              </a:ext>
            </a:extLst>
          </p:cNvPr>
          <p:cNvSpPr txBox="1"/>
          <p:nvPr/>
        </p:nvSpPr>
        <p:spPr>
          <a:xfrm>
            <a:off x="929148" y="3539459"/>
            <a:ext cx="6813755" cy="2151113"/>
          </a:xfrm>
          <a:prstGeom prst="rect">
            <a:avLst/>
          </a:prstGeom>
          <a:noFill/>
          <a:ln w="57150">
            <a:solidFill>
              <a:srgbClr val="0070C0"/>
            </a:solidFill>
          </a:ln>
        </p:spPr>
        <p:txBody>
          <a:bodyPr wrap="square" rtlCol="0" anchor="ctr" anchorCtr="1">
            <a:noAutofit/>
          </a:bodyPr>
          <a:lstStyle/>
          <a:p>
            <a:pPr algn="ctr"/>
            <a:endParaRPr lang="en-US" sz="2800" b="1" dirty="0"/>
          </a:p>
          <a:p>
            <a:pPr algn="ctr"/>
            <a:endParaRPr lang="en-US" sz="2800" b="1" dirty="0"/>
          </a:p>
          <a:p>
            <a:pPr algn="ctr"/>
            <a:endParaRPr lang="en-US" sz="2800" b="1" dirty="0"/>
          </a:p>
          <a:p>
            <a:pPr algn="ctr"/>
            <a:r>
              <a:rPr lang="en-US" sz="3600" b="1" dirty="0"/>
              <a:t>Cultural Competence</a:t>
            </a:r>
          </a:p>
        </p:txBody>
      </p:sp>
    </p:spTree>
    <p:extLst>
      <p:ext uri="{BB962C8B-B14F-4D97-AF65-F5344CB8AC3E}">
        <p14:creationId xmlns:p14="http://schemas.microsoft.com/office/powerpoint/2010/main" val="13071383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490051" y="2271251"/>
            <a:ext cx="1653949" cy="1238865"/>
          </a:xfrm>
          <a:prstGeom prst="rect">
            <a:avLst/>
          </a:prstGeom>
        </p:spPr>
      </p:pic>
      <p:sp>
        <p:nvSpPr>
          <p:cNvPr id="23554" name="Rectangle 2"/>
          <p:cNvSpPr>
            <a:spLocks noGrp="1" noChangeArrowheads="1"/>
          </p:cNvSpPr>
          <p:nvPr>
            <p:ph type="ctrTitle"/>
          </p:nvPr>
        </p:nvSpPr>
        <p:spPr bwMode="auto">
          <a:xfrm>
            <a:off x="954794" y="275611"/>
            <a:ext cx="6858000" cy="457200"/>
          </a:xfrm>
          <a:solidFill>
            <a:srgbClr val="FFFFFF"/>
          </a:solidFill>
          <a:ln>
            <a:miter lim="800000"/>
            <a:headEnd/>
            <a:tailEnd/>
          </a:ln>
        </p:spPr>
        <p:txBody>
          <a:bodyPr vert="horz" wrap="square" lIns="64870" tIns="32435" rIns="64870" bIns="32435" numCol="1" anchor="t" anchorCtr="0" compatLnSpc="1">
            <a:prstTxWarp prst="textNoShape">
              <a:avLst/>
            </a:prstTxWarp>
            <a:noAutofit/>
          </a:bodyPr>
          <a:lstStyle/>
          <a:p>
            <a:pPr algn="ctr" eaLnBrk="1" hangingPunct="1"/>
            <a:r>
              <a:rPr lang="en-US" sz="4400" b="1" dirty="0">
                <a:latin typeface="+mn-lt"/>
              </a:rPr>
              <a:t>Readiness</a:t>
            </a:r>
          </a:p>
        </p:txBody>
      </p:sp>
      <p:sp>
        <p:nvSpPr>
          <p:cNvPr id="23555" name="Rectangle 3"/>
          <p:cNvSpPr>
            <a:spLocks noGrp="1" noChangeArrowheads="1"/>
          </p:cNvSpPr>
          <p:nvPr>
            <p:ph type="subTitle" idx="1"/>
          </p:nvPr>
        </p:nvSpPr>
        <p:spPr>
          <a:xfrm>
            <a:off x="138554" y="1477716"/>
            <a:ext cx="8235910" cy="5380284"/>
          </a:xfrm>
        </p:spPr>
        <p:txBody>
          <a:bodyPr/>
          <a:lstStyle/>
          <a:p>
            <a:pPr marL="504825" indent="-457200" algn="l" defTabSz="725091">
              <a:spcBef>
                <a:spcPts val="1200"/>
              </a:spcBef>
              <a:buFont typeface="Arial" panose="020B0604020202020204" pitchFamily="34" charset="0"/>
              <a:buChar char="•"/>
            </a:pPr>
            <a:r>
              <a:rPr lang="en-US" sz="2800" dirty="0">
                <a:solidFill>
                  <a:srgbClr val="000000"/>
                </a:solidFill>
              </a:rPr>
              <a:t>Readiness is “the degree to which an organization or community is ready to take action on underage drinking.”</a:t>
            </a:r>
          </a:p>
          <a:p>
            <a:pPr marL="504825" indent="-457200" algn="l" defTabSz="725091">
              <a:spcBef>
                <a:spcPts val="1200"/>
              </a:spcBef>
              <a:buFont typeface="Arial" panose="020B0604020202020204" pitchFamily="34" charset="0"/>
              <a:buChar char="•"/>
            </a:pPr>
            <a:endParaRPr lang="en-US" sz="1800" dirty="0">
              <a:solidFill>
                <a:srgbClr val="000000"/>
              </a:solidFill>
            </a:endParaRPr>
          </a:p>
          <a:p>
            <a:pPr marL="504825" indent="-457200" algn="l" defTabSz="725091">
              <a:spcBef>
                <a:spcPts val="1200"/>
              </a:spcBef>
              <a:buFont typeface="Arial" panose="020B0604020202020204" pitchFamily="34" charset="0"/>
              <a:buChar char="•"/>
            </a:pPr>
            <a:r>
              <a:rPr lang="en-US" sz="2800" dirty="0">
                <a:solidFill>
                  <a:srgbClr val="000000"/>
                </a:solidFill>
              </a:rPr>
              <a:t>Understanding readiness allows you to tailor strategies to what the coalition and/or community is willing to accept and get involved in. </a:t>
            </a:r>
          </a:p>
          <a:p>
            <a:pPr marL="504825" indent="-457200" algn="l" defTabSz="725091">
              <a:spcBef>
                <a:spcPts val="1200"/>
              </a:spcBef>
              <a:buFont typeface="Arial" panose="020B0604020202020204" pitchFamily="34" charset="0"/>
              <a:buChar char="•"/>
            </a:pPr>
            <a:endParaRPr lang="en-US" sz="2000" dirty="0">
              <a:solidFill>
                <a:srgbClr val="000000"/>
              </a:solidFill>
            </a:endParaRPr>
          </a:p>
          <a:p>
            <a:pPr marL="504825" indent="-457200" algn="l" defTabSz="725091">
              <a:spcBef>
                <a:spcPts val="1200"/>
              </a:spcBef>
              <a:buFont typeface="Arial" panose="020B0604020202020204" pitchFamily="34" charset="0"/>
              <a:buChar char="•"/>
            </a:pPr>
            <a:r>
              <a:rPr lang="en-US" sz="2800" dirty="0">
                <a:solidFill>
                  <a:srgbClr val="000000"/>
                </a:solidFill>
              </a:rPr>
              <a:t>Just because a community is at a lower level </a:t>
            </a:r>
            <a:r>
              <a:rPr lang="en-US" sz="2800" b="1" dirty="0">
                <a:solidFill>
                  <a:srgbClr val="000000"/>
                </a:solidFill>
              </a:rPr>
              <a:t>of readiness to address the problem, doesn’t mean t</a:t>
            </a:r>
            <a:r>
              <a:rPr lang="en-US" sz="2800" dirty="0">
                <a:solidFill>
                  <a:srgbClr val="000000"/>
                </a:solidFill>
              </a:rPr>
              <a:t>he problem can’t still be addressed.  </a:t>
            </a:r>
            <a:endParaRPr lang="en-US" sz="2800" dirty="0">
              <a:solidFill>
                <a:srgbClr val="000066"/>
              </a:solidFill>
            </a:endParaRPr>
          </a:p>
        </p:txBody>
      </p:sp>
    </p:spTree>
    <p:extLst>
      <p:ext uri="{BB962C8B-B14F-4D97-AF65-F5344CB8AC3E}">
        <p14:creationId xmlns:p14="http://schemas.microsoft.com/office/powerpoint/2010/main" val="3013253454"/>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5496"/>
            <a:ext cx="9144000" cy="782031"/>
          </a:xfrm>
        </p:spPr>
        <p:txBody>
          <a:bodyPr/>
          <a:lstStyle/>
          <a:p>
            <a:pPr algn="ctr"/>
            <a:r>
              <a:rPr lang="en-US" sz="3600" b="1" dirty="0">
                <a:latin typeface="+mn-lt"/>
              </a:rPr>
              <a:t>Coalition Sharing – Strategic Planning</a:t>
            </a:r>
          </a:p>
        </p:txBody>
      </p:sp>
      <p:sp>
        <p:nvSpPr>
          <p:cNvPr id="3" name="Content Placeholder 2"/>
          <p:cNvSpPr>
            <a:spLocks noGrp="1"/>
          </p:cNvSpPr>
          <p:nvPr>
            <p:ph idx="1"/>
          </p:nvPr>
        </p:nvSpPr>
        <p:spPr>
          <a:xfrm>
            <a:off x="766915" y="1281068"/>
            <a:ext cx="8023124" cy="4351338"/>
          </a:xfrm>
        </p:spPr>
        <p:txBody>
          <a:bodyPr/>
          <a:lstStyle/>
          <a:p>
            <a:pPr marL="0" indent="0">
              <a:lnSpc>
                <a:spcPct val="100000"/>
              </a:lnSpc>
              <a:spcBef>
                <a:spcPts val="0"/>
              </a:spcBef>
              <a:buNone/>
            </a:pPr>
            <a:r>
              <a:rPr lang="en-US" b="1" u="sng" dirty="0"/>
              <a:t>Community Presentations (5 Minutes):</a:t>
            </a:r>
          </a:p>
          <a:p>
            <a:pPr marL="514350" indent="-514350">
              <a:lnSpc>
                <a:spcPct val="100000"/>
              </a:lnSpc>
              <a:spcBef>
                <a:spcPts val="0"/>
              </a:spcBef>
              <a:buAutoNum type="arabicPeriod"/>
            </a:pPr>
            <a:r>
              <a:rPr lang="en-US" dirty="0"/>
              <a:t>Who are you? What is your coalition? What is the Community Served?</a:t>
            </a:r>
          </a:p>
          <a:p>
            <a:pPr marL="514350" indent="-514350">
              <a:lnSpc>
                <a:spcPct val="100000"/>
              </a:lnSpc>
              <a:spcBef>
                <a:spcPts val="0"/>
              </a:spcBef>
              <a:buAutoNum type="arabicPeriod"/>
            </a:pPr>
            <a:r>
              <a:rPr lang="en-US" dirty="0"/>
              <a:t>For your two priority local conditions describe:</a:t>
            </a:r>
          </a:p>
          <a:p>
            <a:pPr marL="0" indent="0">
              <a:lnSpc>
                <a:spcPct val="100000"/>
              </a:lnSpc>
              <a:spcBef>
                <a:spcPts val="0"/>
              </a:spcBef>
              <a:buNone/>
            </a:pPr>
            <a:r>
              <a:rPr lang="en-US" dirty="0"/>
              <a:t>	- The local condition</a:t>
            </a:r>
          </a:p>
          <a:p>
            <a:pPr marL="0" indent="0">
              <a:lnSpc>
                <a:spcPct val="100000"/>
              </a:lnSpc>
              <a:spcBef>
                <a:spcPts val="0"/>
              </a:spcBef>
              <a:buNone/>
            </a:pPr>
            <a:r>
              <a:rPr lang="en-US" dirty="0"/>
              <a:t>	- The evidence-based strategies</a:t>
            </a:r>
          </a:p>
          <a:p>
            <a:pPr marL="0" indent="0">
              <a:lnSpc>
                <a:spcPct val="100000"/>
              </a:lnSpc>
              <a:spcBef>
                <a:spcPts val="0"/>
              </a:spcBef>
              <a:buNone/>
            </a:pPr>
            <a:r>
              <a:rPr lang="en-US" dirty="0"/>
              <a:t>	- Short-term outcomes</a:t>
            </a:r>
          </a:p>
          <a:p>
            <a:pPr marL="514350" indent="-514350">
              <a:lnSpc>
                <a:spcPct val="100000"/>
              </a:lnSpc>
              <a:spcBef>
                <a:spcPts val="0"/>
              </a:spcBef>
              <a:buFont typeface="+mj-lt"/>
              <a:buAutoNum type="arabicPeriod" startAt="3"/>
            </a:pPr>
            <a:r>
              <a:rPr lang="en-US" dirty="0"/>
              <a:t>Which key community partners will be involved in implementation?</a:t>
            </a:r>
          </a:p>
          <a:p>
            <a:pPr marL="514350" indent="-514350">
              <a:lnSpc>
                <a:spcPct val="100000"/>
              </a:lnSpc>
              <a:spcBef>
                <a:spcPts val="0"/>
              </a:spcBef>
              <a:buFont typeface="+mj-lt"/>
              <a:buAutoNum type="arabicPeriod" startAt="3"/>
            </a:pPr>
            <a:r>
              <a:rPr lang="en-US" dirty="0"/>
              <a:t>What challenges do you expect?</a:t>
            </a:r>
          </a:p>
          <a:p>
            <a:pPr marL="514350" indent="-514350">
              <a:lnSpc>
                <a:spcPct val="100000"/>
              </a:lnSpc>
              <a:spcBef>
                <a:spcPts val="0"/>
              </a:spcBef>
              <a:buFont typeface="+mj-lt"/>
              <a:buAutoNum type="arabicPeriod" startAt="3"/>
            </a:pPr>
            <a:r>
              <a:rPr lang="en-US" dirty="0"/>
              <a:t>What are 3 key “next steps” for the coalition</a:t>
            </a:r>
          </a:p>
          <a:p>
            <a:pPr marL="514350" indent="-514350">
              <a:buFont typeface="+mj-lt"/>
              <a:buAutoNum type="arabicPeriod" startAt="3"/>
            </a:pPr>
            <a:endParaRPr lang="en-US" dirty="0"/>
          </a:p>
          <a:p>
            <a:pPr marL="0" indent="0">
              <a:buNone/>
            </a:pPr>
            <a:endParaRPr lang="en-US" dirty="0"/>
          </a:p>
        </p:txBody>
      </p:sp>
    </p:spTree>
    <p:extLst>
      <p:ext uri="{BB962C8B-B14F-4D97-AF65-F5344CB8AC3E}">
        <p14:creationId xmlns:p14="http://schemas.microsoft.com/office/powerpoint/2010/main" val="30796227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bwMode="auto">
          <a:xfrm>
            <a:off x="954794" y="275611"/>
            <a:ext cx="6858000" cy="457200"/>
          </a:xfrm>
          <a:solidFill>
            <a:srgbClr val="FFFFFF"/>
          </a:solidFill>
          <a:ln>
            <a:miter lim="800000"/>
            <a:headEnd/>
            <a:tailEnd/>
          </a:ln>
        </p:spPr>
        <p:txBody>
          <a:bodyPr vert="horz" wrap="square" lIns="64870" tIns="32435" rIns="64870" bIns="32435" numCol="1" anchor="t" anchorCtr="0" compatLnSpc="1">
            <a:prstTxWarp prst="textNoShape">
              <a:avLst/>
            </a:prstTxWarp>
            <a:noAutofit/>
          </a:bodyPr>
          <a:lstStyle/>
          <a:p>
            <a:pPr algn="ctr" eaLnBrk="1" hangingPunct="1"/>
            <a:r>
              <a:rPr lang="en-US" sz="4400" b="1" dirty="0">
                <a:latin typeface="+mn-lt"/>
              </a:rPr>
              <a:t>Resources</a:t>
            </a:r>
          </a:p>
        </p:txBody>
      </p:sp>
      <p:sp>
        <p:nvSpPr>
          <p:cNvPr id="23555" name="Rectangle 3"/>
          <p:cNvSpPr>
            <a:spLocks noGrp="1" noChangeArrowheads="1"/>
          </p:cNvSpPr>
          <p:nvPr>
            <p:ph type="subTitle" idx="1"/>
          </p:nvPr>
        </p:nvSpPr>
        <p:spPr>
          <a:xfrm>
            <a:off x="539380" y="1314338"/>
            <a:ext cx="7999936" cy="5041071"/>
          </a:xfrm>
        </p:spPr>
        <p:txBody>
          <a:bodyPr/>
          <a:lstStyle/>
          <a:p>
            <a:pPr marL="47625" algn="l" defTabSz="725091"/>
            <a:r>
              <a:rPr lang="en-US" sz="2800" dirty="0">
                <a:solidFill>
                  <a:srgbClr val="000000"/>
                </a:solidFill>
              </a:rPr>
              <a:t>A community needs resources to establish and maintain a prevention system that includes:</a:t>
            </a:r>
          </a:p>
          <a:p>
            <a:pPr marL="504825" indent="-457200" algn="l" defTabSz="725091">
              <a:buFont typeface="Arial" panose="020B0604020202020204" pitchFamily="34" charset="0"/>
              <a:buChar char="•"/>
            </a:pPr>
            <a:r>
              <a:rPr lang="en-US" sz="2800" dirty="0">
                <a:solidFill>
                  <a:srgbClr val="000000"/>
                </a:solidFill>
              </a:rPr>
              <a:t>Building </a:t>
            </a:r>
            <a:r>
              <a:rPr lang="en-US" sz="2800" b="1" u="sng" dirty="0">
                <a:solidFill>
                  <a:srgbClr val="000000"/>
                </a:solidFill>
              </a:rPr>
              <a:t>human resources </a:t>
            </a:r>
            <a:r>
              <a:rPr lang="en-US" sz="2800" dirty="0">
                <a:solidFill>
                  <a:srgbClr val="000000"/>
                </a:solidFill>
              </a:rPr>
              <a:t>involves identifying, engaging and recruiting individuals and organizations to participate in the coalition and </a:t>
            </a:r>
            <a:r>
              <a:rPr lang="en-US" sz="2800" dirty="0"/>
              <a:t>prevention related efforts.</a:t>
            </a:r>
          </a:p>
          <a:p>
            <a:pPr marL="504825" indent="-457200" algn="l" defTabSz="725091">
              <a:buFont typeface="Arial" panose="020B0604020202020204" pitchFamily="34" charset="0"/>
              <a:buChar char="•"/>
            </a:pPr>
            <a:r>
              <a:rPr lang="en-US" sz="2800" b="1" u="sng" dirty="0"/>
              <a:t>Structural resources </a:t>
            </a:r>
            <a:r>
              <a:rPr lang="en-US" sz="2800" dirty="0"/>
              <a:t>are the programs, facilities, supplies, systems, laws, policies, relationships, etc. that support and promote healthy behaviors.</a:t>
            </a:r>
          </a:p>
        </p:txBody>
      </p:sp>
      <p:pic>
        <p:nvPicPr>
          <p:cNvPr id="2" name="Picture 1"/>
          <p:cNvPicPr>
            <a:picLocks noChangeAspect="1"/>
          </p:cNvPicPr>
          <p:nvPr/>
        </p:nvPicPr>
        <p:blipFill>
          <a:blip r:embed="rId3"/>
          <a:stretch>
            <a:fillRect/>
          </a:stretch>
        </p:blipFill>
        <p:spPr>
          <a:xfrm>
            <a:off x="2848140" y="5478369"/>
            <a:ext cx="3051216" cy="877040"/>
          </a:xfrm>
          <a:prstGeom prst="rect">
            <a:avLst/>
          </a:prstGeom>
        </p:spPr>
      </p:pic>
    </p:spTree>
    <p:extLst>
      <p:ext uri="{BB962C8B-B14F-4D97-AF65-F5344CB8AC3E}">
        <p14:creationId xmlns:p14="http://schemas.microsoft.com/office/powerpoint/2010/main" val="3806136569"/>
      </p:ext>
    </p:extLst>
  </p:cSld>
  <p:clrMapOvr>
    <a:masterClrMapping/>
  </p:clrMapOvr>
  <p:transition advClick="0"/>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bwMode="auto">
          <a:xfrm>
            <a:off x="954794" y="275611"/>
            <a:ext cx="6858000" cy="457200"/>
          </a:xfrm>
          <a:solidFill>
            <a:srgbClr val="FFFFFF"/>
          </a:solidFill>
          <a:ln>
            <a:miter lim="800000"/>
            <a:headEnd/>
            <a:tailEnd/>
          </a:ln>
        </p:spPr>
        <p:txBody>
          <a:bodyPr vert="horz" wrap="square" lIns="64870" tIns="32435" rIns="64870" bIns="32435" numCol="1" anchor="t" anchorCtr="0" compatLnSpc="1">
            <a:prstTxWarp prst="textNoShape">
              <a:avLst/>
            </a:prstTxWarp>
            <a:noAutofit/>
          </a:bodyPr>
          <a:lstStyle/>
          <a:p>
            <a:pPr algn="ctr" eaLnBrk="1" hangingPunct="1"/>
            <a:r>
              <a:rPr lang="en-US" sz="4400" b="1" dirty="0">
                <a:latin typeface="+mn-lt"/>
              </a:rPr>
              <a:t>Cultural Competence</a:t>
            </a:r>
          </a:p>
        </p:txBody>
      </p:sp>
      <p:sp>
        <p:nvSpPr>
          <p:cNvPr id="23555" name="Rectangle 3"/>
          <p:cNvSpPr>
            <a:spLocks noGrp="1" noChangeArrowheads="1"/>
          </p:cNvSpPr>
          <p:nvPr>
            <p:ph type="subTitle" idx="1"/>
          </p:nvPr>
        </p:nvSpPr>
        <p:spPr>
          <a:xfrm>
            <a:off x="539380" y="1138502"/>
            <a:ext cx="7999936" cy="5041071"/>
          </a:xfrm>
        </p:spPr>
        <p:txBody>
          <a:bodyPr/>
          <a:lstStyle/>
          <a:p>
            <a:pPr marL="47625" algn="l" defTabSz="725091"/>
            <a:r>
              <a:rPr lang="en-US" sz="2800" dirty="0">
                <a:solidFill>
                  <a:srgbClr val="000000"/>
                </a:solidFill>
              </a:rPr>
              <a:t>Cultural Competence is…</a:t>
            </a:r>
          </a:p>
          <a:p>
            <a:pPr marL="47625" algn="l" defTabSz="725091"/>
            <a:r>
              <a:rPr lang="en-US" sz="2800" dirty="0"/>
              <a:t>“ A set of behaviors, attitudes and policies that come together in a system, agency or program or among individuals, enabling them to function effectively in diverse cultural interactions and similarities within, among and between groups.”    </a:t>
            </a:r>
          </a:p>
          <a:p>
            <a:pPr marL="47625" algn="l" defTabSz="725091"/>
            <a:r>
              <a:rPr lang="en-US" sz="2800" dirty="0"/>
              <a:t>				</a:t>
            </a:r>
            <a:r>
              <a:rPr lang="en-US" sz="2000" dirty="0"/>
              <a:t>U.S. Dept. of Health and Human Services</a:t>
            </a:r>
            <a:endParaRPr lang="en-US" sz="2800" dirty="0"/>
          </a:p>
          <a:p>
            <a:pPr marL="47625" algn="l" defTabSz="725091"/>
            <a:endParaRPr lang="en-US" sz="2800" dirty="0"/>
          </a:p>
        </p:txBody>
      </p:sp>
      <p:pic>
        <p:nvPicPr>
          <p:cNvPr id="3" name="Picture 2">
            <a:extLst>
              <a:ext uri="{FF2B5EF4-FFF2-40B4-BE49-F238E27FC236}">
                <a16:creationId xmlns="" xmlns:a16="http://schemas.microsoft.com/office/drawing/2014/main" id="{73905C79-CAF3-4ADA-A586-D9EF3B933C33}"/>
              </a:ext>
            </a:extLst>
          </p:cNvPr>
          <p:cNvPicPr>
            <a:picLocks noChangeAspect="1"/>
          </p:cNvPicPr>
          <p:nvPr/>
        </p:nvPicPr>
        <p:blipFill>
          <a:blip r:embed="rId3"/>
          <a:stretch>
            <a:fillRect/>
          </a:stretch>
        </p:blipFill>
        <p:spPr>
          <a:xfrm>
            <a:off x="3275845" y="4282157"/>
            <a:ext cx="2215897" cy="1772717"/>
          </a:xfrm>
          <a:prstGeom prst="rect">
            <a:avLst/>
          </a:prstGeom>
        </p:spPr>
      </p:pic>
    </p:spTree>
    <p:extLst>
      <p:ext uri="{BB962C8B-B14F-4D97-AF65-F5344CB8AC3E}">
        <p14:creationId xmlns:p14="http://schemas.microsoft.com/office/powerpoint/2010/main" val="3794205339"/>
      </p:ext>
    </p:extLst>
  </p:cSld>
  <p:clrMapOvr>
    <a:masterClrMapping/>
  </p:clrMapOvr>
  <p:transition advClick="0"/>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C6F86E45-43D3-41B7-B3A5-DD03C03B8720}"/>
              </a:ext>
            </a:extLst>
          </p:cNvPr>
          <p:cNvSpPr txBox="1"/>
          <p:nvPr/>
        </p:nvSpPr>
        <p:spPr>
          <a:xfrm>
            <a:off x="781663" y="1153054"/>
            <a:ext cx="8082117" cy="5047536"/>
          </a:xfrm>
          <a:prstGeom prst="rect">
            <a:avLst/>
          </a:prstGeom>
          <a:noFill/>
        </p:spPr>
        <p:txBody>
          <a:bodyPr wrap="square" rtlCol="0">
            <a:spAutoFit/>
          </a:bodyPr>
          <a:lstStyle/>
          <a:p>
            <a:pPr algn="ctr"/>
            <a:r>
              <a:rPr lang="en-US" sz="3200" b="1" u="sng" dirty="0">
                <a:solidFill>
                  <a:srgbClr val="FF0000"/>
                </a:solidFill>
              </a:rPr>
              <a:t>Discussion</a:t>
            </a:r>
          </a:p>
          <a:p>
            <a:pPr algn="ctr"/>
            <a:endParaRPr lang="en-US" sz="1400" b="1" dirty="0"/>
          </a:p>
          <a:p>
            <a:pPr marL="514350" indent="-514350">
              <a:buFont typeface="+mj-lt"/>
              <a:buAutoNum type="arabicPeriod"/>
            </a:pPr>
            <a:r>
              <a:rPr lang="en-US" sz="2800" dirty="0"/>
              <a:t>What are your current plans to address build coalition and community capacity?</a:t>
            </a:r>
          </a:p>
          <a:p>
            <a:pPr marL="514350" indent="-514350">
              <a:buFont typeface="+mj-lt"/>
              <a:buAutoNum type="arabicPeriod"/>
            </a:pPr>
            <a:endParaRPr lang="en-US" sz="1600" dirty="0"/>
          </a:p>
          <a:p>
            <a:pPr marL="514350" indent="-514350">
              <a:buFont typeface="+mj-lt"/>
              <a:buAutoNum type="arabicPeriod"/>
            </a:pPr>
            <a:r>
              <a:rPr lang="en-US" sz="2800" dirty="0"/>
              <a:t>How are you being culturally competent in  your capacity building?  Please provide and example?</a:t>
            </a:r>
          </a:p>
          <a:p>
            <a:pPr marL="514350" indent="-514350">
              <a:buFont typeface="+mj-lt"/>
              <a:buAutoNum type="arabicPeriod"/>
            </a:pPr>
            <a:endParaRPr lang="en-US" sz="1600" dirty="0"/>
          </a:p>
          <a:p>
            <a:pPr marL="514350" indent="-514350">
              <a:buFont typeface="+mj-lt"/>
              <a:buAutoNum type="arabicPeriod"/>
            </a:pPr>
            <a:r>
              <a:rPr lang="en-US" sz="2800" dirty="0"/>
              <a:t>What issues and challenges do you currently face or anticipate? </a:t>
            </a:r>
          </a:p>
          <a:p>
            <a:pPr marL="514350" indent="-514350">
              <a:buFont typeface="+mj-lt"/>
              <a:buAutoNum type="arabicPeriod"/>
            </a:pPr>
            <a:endParaRPr lang="en-US" sz="1600" dirty="0"/>
          </a:p>
          <a:p>
            <a:pPr marL="514350" indent="-514350">
              <a:buFont typeface="+mj-lt"/>
              <a:buAutoNum type="arabicPeriod"/>
            </a:pPr>
            <a:r>
              <a:rPr lang="en-US" sz="2800" dirty="0"/>
              <a:t>What additional support and/or information do you need to address these issues?</a:t>
            </a:r>
          </a:p>
        </p:txBody>
      </p:sp>
      <p:sp>
        <p:nvSpPr>
          <p:cNvPr id="7" name="Rectangle 2">
            <a:extLst>
              <a:ext uri="{FF2B5EF4-FFF2-40B4-BE49-F238E27FC236}">
                <a16:creationId xmlns="" xmlns:a16="http://schemas.microsoft.com/office/drawing/2014/main" id="{9535C926-FF35-49F2-835D-9277C22BD1D9}"/>
              </a:ext>
            </a:extLst>
          </p:cNvPr>
          <p:cNvSpPr txBox="1">
            <a:spLocks noChangeArrowheads="1"/>
          </p:cNvSpPr>
          <p:nvPr/>
        </p:nvSpPr>
        <p:spPr>
          <a:xfrm>
            <a:off x="0" y="186199"/>
            <a:ext cx="9144000" cy="74562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000000"/>
                </a:solidFill>
                <a:latin typeface="+mn-lt"/>
              </a:rPr>
              <a:t>Building Coalition and Community Capacity</a:t>
            </a:r>
          </a:p>
        </p:txBody>
      </p:sp>
    </p:spTree>
    <p:extLst>
      <p:ext uri="{BB962C8B-B14F-4D97-AF65-F5344CB8AC3E}">
        <p14:creationId xmlns:p14="http://schemas.microsoft.com/office/powerpoint/2010/main" val="21751967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0936" y="1427369"/>
            <a:ext cx="7886700" cy="2835274"/>
          </a:xfrm>
        </p:spPr>
        <p:txBody>
          <a:bodyPr/>
          <a:lstStyle/>
          <a:p>
            <a:pPr algn="ctr"/>
            <a:r>
              <a:rPr lang="en-US" sz="3200" dirty="0">
                <a:latin typeface="+mn-lt"/>
              </a:rPr>
              <a:t/>
            </a:r>
            <a:br>
              <a:rPr lang="en-US" sz="3200" dirty="0">
                <a:latin typeface="+mn-lt"/>
              </a:rPr>
            </a:br>
            <a:r>
              <a:rPr lang="en-US" sz="3200" dirty="0">
                <a:latin typeface="+mn-lt"/>
              </a:rPr>
              <a:t/>
            </a:r>
            <a:br>
              <a:rPr lang="en-US" sz="3200" dirty="0">
                <a:latin typeface="+mn-lt"/>
              </a:rPr>
            </a:br>
            <a:r>
              <a:rPr lang="en-US" sz="3200" dirty="0">
                <a:latin typeface="+mn-lt"/>
              </a:rPr>
              <a:t/>
            </a:r>
            <a:br>
              <a:rPr lang="en-US" sz="3200" dirty="0">
                <a:latin typeface="+mn-lt"/>
              </a:rPr>
            </a:br>
            <a:r>
              <a:rPr lang="en-US" sz="3200" dirty="0">
                <a:latin typeface="+mn-lt"/>
              </a:rPr>
              <a:t/>
            </a:r>
            <a:br>
              <a:rPr lang="en-US" sz="3200" dirty="0">
                <a:latin typeface="+mn-lt"/>
              </a:rPr>
            </a:br>
            <a:r>
              <a:rPr lang="en-US" sz="3200" dirty="0">
                <a:latin typeface="+mn-lt"/>
              </a:rPr>
              <a:t/>
            </a:r>
            <a:br>
              <a:rPr lang="en-US" sz="3200" dirty="0">
                <a:latin typeface="+mn-lt"/>
              </a:rPr>
            </a:br>
            <a:r>
              <a:rPr lang="en-US" sz="3200" dirty="0">
                <a:latin typeface="+mn-lt"/>
              </a:rPr>
              <a:t/>
            </a:r>
            <a:br>
              <a:rPr lang="en-US" sz="3200" dirty="0">
                <a:latin typeface="+mn-lt"/>
              </a:rPr>
            </a:br>
            <a:r>
              <a:rPr lang="en-US" sz="3200" dirty="0">
                <a:latin typeface="+mn-lt"/>
              </a:rPr>
              <a:t/>
            </a:r>
            <a:br>
              <a:rPr lang="en-US" sz="3200" dirty="0">
                <a:latin typeface="+mn-lt"/>
              </a:rPr>
            </a:br>
            <a:r>
              <a:rPr lang="en-US" sz="3200" dirty="0">
                <a:latin typeface="+mn-lt"/>
              </a:rPr>
              <a:t/>
            </a:r>
            <a:br>
              <a:rPr lang="en-US" sz="3200" dirty="0">
                <a:latin typeface="+mn-lt"/>
              </a:rPr>
            </a:br>
            <a:endParaRPr lang="en-US" sz="3200" dirty="0">
              <a:latin typeface="+mn-lt"/>
            </a:endParaRPr>
          </a:p>
        </p:txBody>
      </p:sp>
      <p:sp>
        <p:nvSpPr>
          <p:cNvPr id="6" name="Subtitle 2"/>
          <p:cNvSpPr txBox="1">
            <a:spLocks/>
          </p:cNvSpPr>
          <p:nvPr/>
        </p:nvSpPr>
        <p:spPr>
          <a:xfrm>
            <a:off x="0" y="245805"/>
            <a:ext cx="9144000" cy="685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4400" b="1" dirty="0"/>
              <a:t>Day 2:  Evaluation</a:t>
            </a:r>
            <a:endParaRPr lang="en-US" sz="4400" dirty="0"/>
          </a:p>
        </p:txBody>
      </p:sp>
      <p:pic>
        <p:nvPicPr>
          <p:cNvPr id="3" name="Picture 2"/>
          <p:cNvPicPr>
            <a:picLocks noChangeAspect="1"/>
          </p:cNvPicPr>
          <p:nvPr/>
        </p:nvPicPr>
        <p:blipFill>
          <a:blip r:embed="rId2"/>
          <a:stretch>
            <a:fillRect/>
          </a:stretch>
        </p:blipFill>
        <p:spPr>
          <a:xfrm>
            <a:off x="3052259" y="2605142"/>
            <a:ext cx="3409524" cy="1342857"/>
          </a:xfrm>
          <a:prstGeom prst="rect">
            <a:avLst/>
          </a:prstGeom>
        </p:spPr>
      </p:pic>
      <p:sp>
        <p:nvSpPr>
          <p:cNvPr id="8" name="Rectangle 7">
            <a:extLst>
              <a:ext uri="{FF2B5EF4-FFF2-40B4-BE49-F238E27FC236}">
                <a16:creationId xmlns="" xmlns:a16="http://schemas.microsoft.com/office/drawing/2014/main" id="{4E9D37CA-9ADD-4267-98F2-325DBC57E1A9}"/>
              </a:ext>
            </a:extLst>
          </p:cNvPr>
          <p:cNvSpPr/>
          <p:nvPr/>
        </p:nvSpPr>
        <p:spPr>
          <a:xfrm>
            <a:off x="457200" y="990600"/>
            <a:ext cx="8839200" cy="135840"/>
          </a:xfrm>
          <a:prstGeom prst="rect">
            <a:avLst/>
          </a:prstGeom>
          <a:solidFill>
            <a:srgbClr val="193880"/>
          </a:solidFill>
          <a:ln>
            <a:noFill/>
          </a:ln>
          <a:effectLst>
            <a:outerShdw dist="38100" dir="4200000" sx="101000" sy="101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9" name="Rectangle 8">
            <a:extLst>
              <a:ext uri="{FF2B5EF4-FFF2-40B4-BE49-F238E27FC236}">
                <a16:creationId xmlns="" xmlns:a16="http://schemas.microsoft.com/office/drawing/2014/main" id="{C4F09D3B-B328-4DD9-8112-FDAB7EF7DC7C}"/>
              </a:ext>
            </a:extLst>
          </p:cNvPr>
          <p:cNvSpPr/>
          <p:nvPr/>
        </p:nvSpPr>
        <p:spPr>
          <a:xfrm>
            <a:off x="-76200" y="990600"/>
            <a:ext cx="457200" cy="135840"/>
          </a:xfrm>
          <a:prstGeom prst="rect">
            <a:avLst/>
          </a:prstGeom>
          <a:solidFill>
            <a:srgbClr val="FF0000"/>
          </a:solidFill>
          <a:ln>
            <a:noFill/>
          </a:ln>
          <a:effectLst>
            <a:outerShdw dist="38100" dir="4200000" sx="101000" sy="101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23446465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1687116" y="2250283"/>
            <a:ext cx="5334000" cy="388669"/>
          </a:xfrm>
          <a:prstGeom prst="rect">
            <a:avLst/>
          </a:prstGeom>
          <a:noFill/>
          <a:ln w="9525">
            <a:noFill/>
            <a:miter lim="800000"/>
            <a:headEnd/>
            <a:tailEnd/>
          </a:ln>
        </p:spPr>
        <p:txBody>
          <a:bodyPr lIns="64870" tIns="32435" rIns="64870" bIns="32435">
            <a:spAutoFit/>
          </a:bodyPr>
          <a:lstStyle/>
          <a:p>
            <a:endParaRPr lang="en-US" sz="2100">
              <a:solidFill>
                <a:srgbClr val="000066"/>
              </a:solidFill>
              <a:latin typeface="Calibri" panose="020F0502020204030204" pitchFamily="34" charset="0"/>
              <a:cs typeface="Arial" charset="0"/>
            </a:endParaRPr>
          </a:p>
        </p:txBody>
      </p:sp>
      <p:sp>
        <p:nvSpPr>
          <p:cNvPr id="75780" name="Rectangle 4"/>
          <p:cNvSpPr>
            <a:spLocks noChangeArrowheads="1"/>
          </p:cNvSpPr>
          <p:nvPr/>
        </p:nvSpPr>
        <p:spPr bwMode="auto">
          <a:xfrm>
            <a:off x="1143000" y="1983917"/>
            <a:ext cx="131072" cy="388669"/>
          </a:xfrm>
          <a:prstGeom prst="rect">
            <a:avLst/>
          </a:prstGeom>
          <a:noFill/>
          <a:ln w="9525">
            <a:noFill/>
            <a:miter lim="800000"/>
            <a:headEnd/>
            <a:tailEnd/>
          </a:ln>
        </p:spPr>
        <p:txBody>
          <a:bodyPr wrap="none" lIns="64870" tIns="32435" rIns="64870" bIns="32435" anchor="ctr">
            <a:spAutoFit/>
          </a:bodyPr>
          <a:lstStyle/>
          <a:p>
            <a:pPr defTabSz="648891"/>
            <a:endParaRPr lang="en-US" sz="2100">
              <a:solidFill>
                <a:srgbClr val="000066"/>
              </a:solidFill>
              <a:latin typeface="Calibri" panose="020F0502020204030204" pitchFamily="34" charset="0"/>
              <a:cs typeface="Arial" charset="0"/>
            </a:endParaRPr>
          </a:p>
        </p:txBody>
      </p:sp>
      <p:sp>
        <p:nvSpPr>
          <p:cNvPr id="75781" name="Text Box 5"/>
          <p:cNvSpPr txBox="1">
            <a:spLocks noChangeArrowheads="1"/>
          </p:cNvSpPr>
          <p:nvPr/>
        </p:nvSpPr>
        <p:spPr bwMode="auto">
          <a:xfrm>
            <a:off x="1578771" y="2143127"/>
            <a:ext cx="5986463" cy="388669"/>
          </a:xfrm>
          <a:prstGeom prst="rect">
            <a:avLst/>
          </a:prstGeom>
          <a:noFill/>
          <a:ln w="9525">
            <a:noFill/>
            <a:miter lim="800000"/>
            <a:headEnd/>
            <a:tailEnd/>
          </a:ln>
        </p:spPr>
        <p:txBody>
          <a:bodyPr lIns="64870" tIns="32435" rIns="64870" bIns="32435">
            <a:spAutoFit/>
          </a:bodyPr>
          <a:lstStyle/>
          <a:p>
            <a:pPr marL="323850" indent="-323850"/>
            <a:endParaRPr lang="en-US" sz="2100">
              <a:solidFill>
                <a:srgbClr val="000066"/>
              </a:solidFill>
              <a:latin typeface="Calibri" panose="020F0502020204030204" pitchFamily="34" charset="0"/>
              <a:cs typeface="Arial" charset="0"/>
            </a:endParaRPr>
          </a:p>
        </p:txBody>
      </p:sp>
      <p:sp>
        <p:nvSpPr>
          <p:cNvPr id="75782" name="Text Box 6"/>
          <p:cNvSpPr txBox="1">
            <a:spLocks noChangeArrowheads="1"/>
          </p:cNvSpPr>
          <p:nvPr/>
        </p:nvSpPr>
        <p:spPr bwMode="auto">
          <a:xfrm>
            <a:off x="1331308" y="248130"/>
            <a:ext cx="7313328" cy="4866818"/>
          </a:xfrm>
          <a:prstGeom prst="rect">
            <a:avLst/>
          </a:prstGeom>
          <a:noFill/>
          <a:ln w="9525">
            <a:noFill/>
            <a:miter lim="800000"/>
            <a:headEnd/>
            <a:tailEnd/>
          </a:ln>
        </p:spPr>
        <p:txBody>
          <a:bodyPr wrap="square" lIns="64870" tIns="32435" rIns="64870" bIns="32435">
            <a:spAutoFit/>
          </a:bodyPr>
          <a:lstStyle/>
          <a:p>
            <a:pPr marL="323850" indent="-323850" algn="ctr">
              <a:spcBef>
                <a:spcPct val="30000"/>
              </a:spcBef>
            </a:pPr>
            <a:r>
              <a:rPr lang="en-US" sz="4400" b="1" dirty="0">
                <a:latin typeface="Calibri" panose="020F0502020204030204" pitchFamily="34" charset="0"/>
                <a:cs typeface="Arial" charset="0"/>
              </a:rPr>
              <a:t>Planning Time</a:t>
            </a:r>
          </a:p>
          <a:p>
            <a:pPr marL="323850" indent="-323850">
              <a:buClr>
                <a:schemeClr val="folHlink"/>
              </a:buClr>
            </a:pPr>
            <a:endParaRPr lang="en-US" sz="2800" dirty="0">
              <a:latin typeface="Calibri" panose="020F0502020204030204" pitchFamily="34" charset="0"/>
              <a:cs typeface="Arial" charset="0"/>
            </a:endParaRPr>
          </a:p>
          <a:p>
            <a:pPr marL="457200" indent="-457200">
              <a:buClr>
                <a:schemeClr val="folHlink"/>
              </a:buClr>
              <a:buFont typeface="Arial" panose="020B0604020202020204" pitchFamily="34" charset="0"/>
              <a:buChar char="•"/>
            </a:pPr>
            <a:r>
              <a:rPr lang="en-US" sz="3200" dirty="0">
                <a:latin typeface="Calibri" panose="020F0502020204030204" pitchFamily="34" charset="0"/>
                <a:cs typeface="Arial" charset="0"/>
              </a:rPr>
              <a:t>Engage your Core Team</a:t>
            </a:r>
          </a:p>
          <a:p>
            <a:pPr marL="457200" indent="-457200">
              <a:buClr>
                <a:schemeClr val="folHlink"/>
              </a:buClr>
              <a:buFont typeface="Arial" panose="020B0604020202020204" pitchFamily="34" charset="0"/>
              <a:buChar char="•"/>
            </a:pPr>
            <a:endParaRPr lang="en-US" sz="3200" dirty="0">
              <a:latin typeface="Calibri" panose="020F0502020204030204" pitchFamily="34" charset="0"/>
              <a:cs typeface="Arial" charset="0"/>
            </a:endParaRPr>
          </a:p>
          <a:p>
            <a:pPr marL="457200" indent="-457200">
              <a:buClr>
                <a:schemeClr val="folHlink"/>
              </a:buClr>
              <a:buFont typeface="Arial" panose="020B0604020202020204" pitchFamily="34" charset="0"/>
              <a:buChar char="•"/>
            </a:pPr>
            <a:r>
              <a:rPr lang="en-US" sz="3200" dirty="0">
                <a:latin typeface="Calibri" panose="020F0502020204030204" pitchFamily="34" charset="0"/>
                <a:cs typeface="Arial" charset="0"/>
              </a:rPr>
              <a:t>Action Plan </a:t>
            </a:r>
            <a:r>
              <a:rPr lang="en-US" sz="2800" dirty="0">
                <a:latin typeface="Calibri" panose="020F0502020204030204" pitchFamily="34" charset="0"/>
                <a:cs typeface="Arial" charset="0"/>
              </a:rPr>
              <a:t>– what you will do next week when you return to your community?</a:t>
            </a:r>
          </a:p>
          <a:p>
            <a:pPr marL="457200" indent="-457200">
              <a:buClr>
                <a:schemeClr val="folHlink"/>
              </a:buClr>
              <a:buFont typeface="Arial" panose="020B0604020202020204" pitchFamily="34" charset="0"/>
              <a:buChar char="•"/>
            </a:pPr>
            <a:endParaRPr lang="en-US" sz="2800" dirty="0">
              <a:latin typeface="Calibri" panose="020F0502020204030204" pitchFamily="34" charset="0"/>
              <a:cs typeface="Arial" charset="0"/>
            </a:endParaRPr>
          </a:p>
          <a:p>
            <a:pPr marL="457200" indent="-457200">
              <a:buClr>
                <a:schemeClr val="folHlink"/>
              </a:buClr>
              <a:buFont typeface="Arial" panose="020B0604020202020204" pitchFamily="34" charset="0"/>
              <a:buChar char="•"/>
            </a:pPr>
            <a:r>
              <a:rPr lang="en-US" sz="3200" dirty="0">
                <a:latin typeface="Calibri" panose="020F0502020204030204" pitchFamily="34" charset="0"/>
                <a:cs typeface="Arial" charset="0"/>
              </a:rPr>
              <a:t>Long-term Timeline </a:t>
            </a:r>
            <a:r>
              <a:rPr lang="en-US" sz="2800" dirty="0">
                <a:latin typeface="Calibri" panose="020F0502020204030204" pitchFamily="34" charset="0"/>
                <a:cs typeface="Arial" charset="0"/>
              </a:rPr>
              <a:t>– create a timeline for how you will complete the work in the next 4 months.</a:t>
            </a:r>
          </a:p>
        </p:txBody>
      </p:sp>
      <p:sp>
        <p:nvSpPr>
          <p:cNvPr id="6" name="TextBox 5"/>
          <p:cNvSpPr txBox="1"/>
          <p:nvPr/>
        </p:nvSpPr>
        <p:spPr>
          <a:xfrm>
            <a:off x="8644636" y="0"/>
            <a:ext cx="566182" cy="477054"/>
          </a:xfrm>
          <a:prstGeom prst="rect">
            <a:avLst/>
          </a:prstGeom>
          <a:noFill/>
        </p:spPr>
        <p:txBody>
          <a:bodyPr wrap="none" rtlCol="0">
            <a:spAutoFit/>
          </a:bodyPr>
          <a:lstStyle/>
          <a:p>
            <a:pPr algn="ctr"/>
            <a:fld id="{CF009381-1E28-4771-92C0-C663D722078F}" type="slidenum">
              <a:rPr lang="en-US" sz="2500" b="1" smtClean="0">
                <a:solidFill>
                  <a:schemeClr val="bg1"/>
                </a:solidFill>
              </a:rPr>
              <a:pPr algn="ctr"/>
              <a:t>74</a:t>
            </a:fld>
            <a:endParaRPr lang="en-US" sz="2500" b="1" dirty="0">
              <a:solidFill>
                <a:schemeClr val="bg1"/>
              </a:solidFill>
            </a:endParaRPr>
          </a:p>
        </p:txBody>
      </p:sp>
      <p:sp>
        <p:nvSpPr>
          <p:cNvPr id="9" name="TextBox 8"/>
          <p:cNvSpPr txBox="1"/>
          <p:nvPr/>
        </p:nvSpPr>
        <p:spPr>
          <a:xfrm>
            <a:off x="1331308" y="6355250"/>
            <a:ext cx="4675062" cy="338554"/>
          </a:xfrm>
          <a:prstGeom prst="rect">
            <a:avLst/>
          </a:prstGeom>
          <a:noFill/>
        </p:spPr>
        <p:txBody>
          <a:bodyPr wrap="none" rtlCol="0">
            <a:spAutoFit/>
          </a:bodyPr>
          <a:lstStyle/>
          <a:p>
            <a:r>
              <a:rPr lang="en-US" sz="1600" b="1" i="1" dirty="0">
                <a:solidFill>
                  <a:schemeClr val="bg1">
                    <a:lumMod val="50000"/>
                  </a:schemeClr>
                </a:solidFill>
                <a:latin typeface="Times New Roman" panose="02020603050405020304" pitchFamily="18" charset="0"/>
                <a:cs typeface="Times New Roman" panose="02020603050405020304" pitchFamily="18" charset="0"/>
              </a:rPr>
              <a:t>Building Safe, Healthy, and Drug Free Communities</a:t>
            </a:r>
          </a:p>
        </p:txBody>
      </p:sp>
      <p:sp>
        <p:nvSpPr>
          <p:cNvPr id="10" name="5-Point Star 12"/>
          <p:cNvSpPr/>
          <p:nvPr/>
        </p:nvSpPr>
        <p:spPr>
          <a:xfrm rot="10800000">
            <a:off x="2355428" y="2638632"/>
            <a:ext cx="4251960" cy="4255654"/>
          </a:xfrm>
          <a:prstGeom prst="star5">
            <a:avLst/>
          </a:prstGeom>
          <a:solidFill>
            <a:srgbClr val="EE322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4015382" y="4691740"/>
            <a:ext cx="1610092" cy="1610092"/>
          </a:xfrm>
          <a:prstGeom prst="rect">
            <a:avLst/>
          </a:prstGeom>
        </p:spPr>
      </p:pic>
    </p:spTree>
    <p:extLst>
      <p:ext uri="{BB962C8B-B14F-4D97-AF65-F5344CB8AC3E}">
        <p14:creationId xmlns:p14="http://schemas.microsoft.com/office/powerpoint/2010/main" val="3993363984"/>
      </p:ext>
    </p:extLst>
  </p:cSld>
  <p:clrMapOvr>
    <a:masterClrMapping/>
  </p:clrMapOvr>
  <p:transition advClick="0"/>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1687116" y="2250283"/>
            <a:ext cx="5334000" cy="388669"/>
          </a:xfrm>
          <a:prstGeom prst="rect">
            <a:avLst/>
          </a:prstGeom>
          <a:noFill/>
          <a:ln w="9525">
            <a:noFill/>
            <a:miter lim="800000"/>
            <a:headEnd/>
            <a:tailEnd/>
          </a:ln>
        </p:spPr>
        <p:txBody>
          <a:bodyPr lIns="64870" tIns="32435" rIns="64870" bIns="32435">
            <a:spAutoFit/>
          </a:bodyPr>
          <a:lstStyle/>
          <a:p>
            <a:endParaRPr lang="en-US" sz="2100">
              <a:solidFill>
                <a:srgbClr val="000066"/>
              </a:solidFill>
              <a:latin typeface="Calibri" panose="020F0502020204030204" pitchFamily="34" charset="0"/>
              <a:cs typeface="Arial" charset="0"/>
            </a:endParaRPr>
          </a:p>
        </p:txBody>
      </p:sp>
      <p:sp>
        <p:nvSpPr>
          <p:cNvPr id="75780" name="Rectangle 4"/>
          <p:cNvSpPr>
            <a:spLocks noChangeArrowheads="1"/>
          </p:cNvSpPr>
          <p:nvPr/>
        </p:nvSpPr>
        <p:spPr bwMode="auto">
          <a:xfrm>
            <a:off x="1143000" y="1983917"/>
            <a:ext cx="131072" cy="388669"/>
          </a:xfrm>
          <a:prstGeom prst="rect">
            <a:avLst/>
          </a:prstGeom>
          <a:noFill/>
          <a:ln w="9525">
            <a:noFill/>
            <a:miter lim="800000"/>
            <a:headEnd/>
            <a:tailEnd/>
          </a:ln>
        </p:spPr>
        <p:txBody>
          <a:bodyPr wrap="none" lIns="64870" tIns="32435" rIns="64870" bIns="32435" anchor="ctr">
            <a:spAutoFit/>
          </a:bodyPr>
          <a:lstStyle/>
          <a:p>
            <a:pPr defTabSz="648891"/>
            <a:endParaRPr lang="en-US" sz="2100">
              <a:solidFill>
                <a:srgbClr val="000066"/>
              </a:solidFill>
              <a:latin typeface="Calibri" panose="020F0502020204030204" pitchFamily="34" charset="0"/>
              <a:cs typeface="Arial" charset="0"/>
            </a:endParaRPr>
          </a:p>
        </p:txBody>
      </p:sp>
      <p:sp>
        <p:nvSpPr>
          <p:cNvPr id="75781" name="Text Box 5"/>
          <p:cNvSpPr txBox="1">
            <a:spLocks noChangeArrowheads="1"/>
          </p:cNvSpPr>
          <p:nvPr/>
        </p:nvSpPr>
        <p:spPr bwMode="auto">
          <a:xfrm>
            <a:off x="1578771" y="2143127"/>
            <a:ext cx="5986463" cy="388669"/>
          </a:xfrm>
          <a:prstGeom prst="rect">
            <a:avLst/>
          </a:prstGeom>
          <a:noFill/>
          <a:ln w="9525">
            <a:noFill/>
            <a:miter lim="800000"/>
            <a:headEnd/>
            <a:tailEnd/>
          </a:ln>
        </p:spPr>
        <p:txBody>
          <a:bodyPr lIns="64870" tIns="32435" rIns="64870" bIns="32435">
            <a:spAutoFit/>
          </a:bodyPr>
          <a:lstStyle/>
          <a:p>
            <a:pPr marL="323850" indent="-323850"/>
            <a:endParaRPr lang="en-US" sz="2100">
              <a:solidFill>
                <a:srgbClr val="000066"/>
              </a:solidFill>
              <a:latin typeface="Calibri" panose="020F0502020204030204" pitchFamily="34" charset="0"/>
              <a:cs typeface="Arial" charset="0"/>
            </a:endParaRPr>
          </a:p>
        </p:txBody>
      </p:sp>
      <p:sp>
        <p:nvSpPr>
          <p:cNvPr id="75782" name="Text Box 6"/>
          <p:cNvSpPr txBox="1">
            <a:spLocks noChangeArrowheads="1"/>
          </p:cNvSpPr>
          <p:nvPr/>
        </p:nvSpPr>
        <p:spPr bwMode="auto">
          <a:xfrm>
            <a:off x="678427" y="248130"/>
            <a:ext cx="8465574" cy="3758822"/>
          </a:xfrm>
          <a:prstGeom prst="rect">
            <a:avLst/>
          </a:prstGeom>
          <a:noFill/>
          <a:ln w="9525">
            <a:noFill/>
            <a:miter lim="800000"/>
            <a:headEnd/>
            <a:tailEnd/>
          </a:ln>
        </p:spPr>
        <p:txBody>
          <a:bodyPr wrap="square" lIns="64870" tIns="32435" rIns="64870" bIns="32435">
            <a:spAutoFit/>
          </a:bodyPr>
          <a:lstStyle/>
          <a:p>
            <a:pPr marL="323850" indent="-323850" algn="ctr">
              <a:spcBef>
                <a:spcPct val="30000"/>
              </a:spcBef>
            </a:pPr>
            <a:r>
              <a:rPr lang="en-US" sz="4400" b="1" dirty="0">
                <a:latin typeface="Calibri" panose="020F0502020204030204" pitchFamily="34" charset="0"/>
                <a:cs typeface="Arial" charset="0"/>
              </a:rPr>
              <a:t>Report Out </a:t>
            </a:r>
          </a:p>
          <a:p>
            <a:pPr marL="323850" indent="-323850">
              <a:buClr>
                <a:schemeClr val="folHlink"/>
              </a:buClr>
            </a:pPr>
            <a:endParaRPr lang="en-US" sz="2800" dirty="0">
              <a:latin typeface="Calibri" panose="020F0502020204030204" pitchFamily="34" charset="0"/>
              <a:cs typeface="Arial" charset="0"/>
            </a:endParaRPr>
          </a:p>
          <a:p>
            <a:pPr marL="323850" indent="-323850">
              <a:buClr>
                <a:schemeClr val="folHlink"/>
              </a:buClr>
            </a:pPr>
            <a:endParaRPr lang="en-US" sz="2800" dirty="0">
              <a:latin typeface="Calibri" panose="020F0502020204030204" pitchFamily="34" charset="0"/>
              <a:cs typeface="Arial" charset="0"/>
            </a:endParaRPr>
          </a:p>
          <a:p>
            <a:pPr marL="323850" indent="-323850">
              <a:buClr>
                <a:schemeClr val="folHlink"/>
              </a:buClr>
            </a:pPr>
            <a:r>
              <a:rPr lang="en-US" sz="2800" dirty="0">
                <a:latin typeface="Calibri" panose="020F0502020204030204" pitchFamily="34" charset="0"/>
                <a:cs typeface="Arial" charset="0"/>
              </a:rPr>
              <a:t>Describe 3 key steps you will take to:</a:t>
            </a:r>
          </a:p>
          <a:p>
            <a:pPr marL="323850" indent="-323850">
              <a:buClr>
                <a:schemeClr val="folHlink"/>
              </a:buClr>
            </a:pPr>
            <a:endParaRPr lang="en-US" sz="2800" dirty="0">
              <a:latin typeface="Calibri" panose="020F0502020204030204" pitchFamily="34" charset="0"/>
              <a:cs typeface="Arial" charset="0"/>
            </a:endParaRPr>
          </a:p>
          <a:p>
            <a:pPr marL="457200" indent="-457200">
              <a:buClr>
                <a:schemeClr val="folHlink"/>
              </a:buClr>
              <a:buFont typeface="Arial" panose="020B0604020202020204" pitchFamily="34" charset="0"/>
              <a:buChar char="•"/>
            </a:pPr>
            <a:r>
              <a:rPr lang="en-US" sz="2800" dirty="0">
                <a:latin typeface="Calibri" panose="020F0502020204030204" pitchFamily="34" charset="0"/>
                <a:cs typeface="Arial" charset="0"/>
              </a:rPr>
              <a:t>Create / build your core team</a:t>
            </a:r>
          </a:p>
          <a:p>
            <a:pPr marL="457200" indent="-457200">
              <a:buClr>
                <a:schemeClr val="folHlink"/>
              </a:buClr>
              <a:buFont typeface="Arial" panose="020B0604020202020204" pitchFamily="34" charset="0"/>
              <a:buChar char="•"/>
            </a:pPr>
            <a:endParaRPr lang="en-US" sz="2800" dirty="0">
              <a:latin typeface="Calibri" panose="020F0502020204030204" pitchFamily="34" charset="0"/>
              <a:cs typeface="Arial" charset="0"/>
            </a:endParaRPr>
          </a:p>
          <a:p>
            <a:pPr marL="457200" indent="-457200">
              <a:buClr>
                <a:schemeClr val="folHlink"/>
              </a:buClr>
              <a:buFont typeface="Arial" panose="020B0604020202020204" pitchFamily="34" charset="0"/>
              <a:buChar char="•"/>
            </a:pPr>
            <a:r>
              <a:rPr lang="en-US" sz="2800" dirty="0">
                <a:latin typeface="Calibri" panose="020F0502020204030204" pitchFamily="34" charset="0"/>
                <a:cs typeface="Arial" charset="0"/>
              </a:rPr>
              <a:t>Plan for the Capacity Building and Strategic Plans</a:t>
            </a:r>
          </a:p>
        </p:txBody>
      </p:sp>
      <p:sp>
        <p:nvSpPr>
          <p:cNvPr id="6" name="TextBox 5"/>
          <p:cNvSpPr txBox="1"/>
          <p:nvPr/>
        </p:nvSpPr>
        <p:spPr>
          <a:xfrm>
            <a:off x="8644636" y="0"/>
            <a:ext cx="566182" cy="477054"/>
          </a:xfrm>
          <a:prstGeom prst="rect">
            <a:avLst/>
          </a:prstGeom>
          <a:noFill/>
        </p:spPr>
        <p:txBody>
          <a:bodyPr wrap="none" rtlCol="0">
            <a:spAutoFit/>
          </a:bodyPr>
          <a:lstStyle/>
          <a:p>
            <a:pPr algn="ctr"/>
            <a:fld id="{CF009381-1E28-4771-92C0-C663D722078F}" type="slidenum">
              <a:rPr lang="en-US" sz="2500" b="1" smtClean="0">
                <a:solidFill>
                  <a:schemeClr val="bg1"/>
                </a:solidFill>
              </a:rPr>
              <a:pPr algn="ctr"/>
              <a:t>75</a:t>
            </a:fld>
            <a:endParaRPr lang="en-US" sz="2500" b="1" dirty="0">
              <a:solidFill>
                <a:schemeClr val="bg1"/>
              </a:solidFill>
            </a:endParaRPr>
          </a:p>
        </p:txBody>
      </p:sp>
      <p:sp>
        <p:nvSpPr>
          <p:cNvPr id="9" name="TextBox 8"/>
          <p:cNvSpPr txBox="1"/>
          <p:nvPr/>
        </p:nvSpPr>
        <p:spPr>
          <a:xfrm>
            <a:off x="1331308" y="6355250"/>
            <a:ext cx="4675062" cy="338554"/>
          </a:xfrm>
          <a:prstGeom prst="rect">
            <a:avLst/>
          </a:prstGeom>
          <a:noFill/>
        </p:spPr>
        <p:txBody>
          <a:bodyPr wrap="none" rtlCol="0">
            <a:spAutoFit/>
          </a:bodyPr>
          <a:lstStyle/>
          <a:p>
            <a:r>
              <a:rPr lang="en-US" sz="1600" b="1" i="1" dirty="0">
                <a:solidFill>
                  <a:schemeClr val="bg1">
                    <a:lumMod val="50000"/>
                  </a:schemeClr>
                </a:solidFill>
                <a:latin typeface="Times New Roman" panose="02020603050405020304" pitchFamily="18" charset="0"/>
                <a:cs typeface="Times New Roman" panose="02020603050405020304" pitchFamily="18" charset="0"/>
              </a:rPr>
              <a:t>Building Safe, Healthy, and Drug Free Communities</a:t>
            </a:r>
          </a:p>
        </p:txBody>
      </p:sp>
      <p:sp>
        <p:nvSpPr>
          <p:cNvPr id="10" name="5-Point Star 12"/>
          <p:cNvSpPr/>
          <p:nvPr/>
        </p:nvSpPr>
        <p:spPr>
          <a:xfrm rot="10800000">
            <a:off x="2355428" y="2638632"/>
            <a:ext cx="4251960" cy="4255654"/>
          </a:xfrm>
          <a:prstGeom prst="star5">
            <a:avLst/>
          </a:prstGeom>
          <a:solidFill>
            <a:srgbClr val="EE322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3188598" y="4297705"/>
            <a:ext cx="3064717" cy="1652544"/>
          </a:xfrm>
          <a:prstGeom prst="rect">
            <a:avLst/>
          </a:prstGeom>
        </p:spPr>
      </p:pic>
    </p:spTree>
    <p:extLst>
      <p:ext uri="{BB962C8B-B14F-4D97-AF65-F5344CB8AC3E}">
        <p14:creationId xmlns:p14="http://schemas.microsoft.com/office/powerpoint/2010/main" val="4144521619"/>
      </p:ext>
    </p:extLst>
  </p:cSld>
  <p:clrMapOvr>
    <a:masterClrMapping/>
  </p:clrMapOvr>
  <p:transition advClick="0"/>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1687116" y="2250283"/>
            <a:ext cx="5334000" cy="388669"/>
          </a:xfrm>
          <a:prstGeom prst="rect">
            <a:avLst/>
          </a:prstGeom>
          <a:noFill/>
          <a:ln w="9525">
            <a:noFill/>
            <a:miter lim="800000"/>
            <a:headEnd/>
            <a:tailEnd/>
          </a:ln>
        </p:spPr>
        <p:txBody>
          <a:bodyPr lIns="64870" tIns="32435" rIns="64870" bIns="32435">
            <a:spAutoFit/>
          </a:bodyPr>
          <a:lstStyle/>
          <a:p>
            <a:endParaRPr lang="en-US" sz="2100">
              <a:solidFill>
                <a:srgbClr val="000066"/>
              </a:solidFill>
              <a:latin typeface="Calibri" panose="020F0502020204030204" pitchFamily="34" charset="0"/>
              <a:cs typeface="Arial" charset="0"/>
            </a:endParaRPr>
          </a:p>
        </p:txBody>
      </p:sp>
      <p:sp>
        <p:nvSpPr>
          <p:cNvPr id="75780" name="Rectangle 4"/>
          <p:cNvSpPr>
            <a:spLocks noChangeArrowheads="1"/>
          </p:cNvSpPr>
          <p:nvPr/>
        </p:nvSpPr>
        <p:spPr bwMode="auto">
          <a:xfrm>
            <a:off x="1143000" y="1983917"/>
            <a:ext cx="131072" cy="388669"/>
          </a:xfrm>
          <a:prstGeom prst="rect">
            <a:avLst/>
          </a:prstGeom>
          <a:noFill/>
          <a:ln w="9525">
            <a:noFill/>
            <a:miter lim="800000"/>
            <a:headEnd/>
            <a:tailEnd/>
          </a:ln>
        </p:spPr>
        <p:txBody>
          <a:bodyPr wrap="none" lIns="64870" tIns="32435" rIns="64870" bIns="32435" anchor="ctr">
            <a:spAutoFit/>
          </a:bodyPr>
          <a:lstStyle/>
          <a:p>
            <a:pPr defTabSz="648891"/>
            <a:endParaRPr lang="en-US" sz="2100">
              <a:solidFill>
                <a:srgbClr val="000066"/>
              </a:solidFill>
              <a:latin typeface="Calibri" panose="020F0502020204030204" pitchFamily="34" charset="0"/>
              <a:cs typeface="Arial" charset="0"/>
            </a:endParaRPr>
          </a:p>
        </p:txBody>
      </p:sp>
      <p:sp>
        <p:nvSpPr>
          <p:cNvPr id="75781" name="Text Box 5"/>
          <p:cNvSpPr txBox="1">
            <a:spLocks noChangeArrowheads="1"/>
          </p:cNvSpPr>
          <p:nvPr/>
        </p:nvSpPr>
        <p:spPr bwMode="auto">
          <a:xfrm>
            <a:off x="1578771" y="2143127"/>
            <a:ext cx="5986463" cy="388669"/>
          </a:xfrm>
          <a:prstGeom prst="rect">
            <a:avLst/>
          </a:prstGeom>
          <a:noFill/>
          <a:ln w="9525">
            <a:noFill/>
            <a:miter lim="800000"/>
            <a:headEnd/>
            <a:tailEnd/>
          </a:ln>
        </p:spPr>
        <p:txBody>
          <a:bodyPr lIns="64870" tIns="32435" rIns="64870" bIns="32435">
            <a:spAutoFit/>
          </a:bodyPr>
          <a:lstStyle/>
          <a:p>
            <a:pPr marL="323850" indent="-323850"/>
            <a:endParaRPr lang="en-US" sz="2100">
              <a:solidFill>
                <a:srgbClr val="000066"/>
              </a:solidFill>
              <a:latin typeface="Calibri" panose="020F0502020204030204" pitchFamily="34" charset="0"/>
              <a:cs typeface="Arial" charset="0"/>
            </a:endParaRPr>
          </a:p>
        </p:txBody>
      </p:sp>
      <p:sp>
        <p:nvSpPr>
          <p:cNvPr id="75782" name="Text Box 6"/>
          <p:cNvSpPr txBox="1">
            <a:spLocks noChangeArrowheads="1"/>
          </p:cNvSpPr>
          <p:nvPr/>
        </p:nvSpPr>
        <p:spPr bwMode="auto">
          <a:xfrm>
            <a:off x="678427" y="248130"/>
            <a:ext cx="8465574" cy="5482371"/>
          </a:xfrm>
          <a:prstGeom prst="rect">
            <a:avLst/>
          </a:prstGeom>
          <a:noFill/>
          <a:ln w="9525">
            <a:noFill/>
            <a:miter lim="800000"/>
            <a:headEnd/>
            <a:tailEnd/>
          </a:ln>
        </p:spPr>
        <p:txBody>
          <a:bodyPr wrap="square" lIns="64870" tIns="32435" rIns="64870" bIns="32435">
            <a:spAutoFit/>
          </a:bodyPr>
          <a:lstStyle/>
          <a:p>
            <a:pPr marL="323850" indent="-323850" algn="ctr">
              <a:spcBef>
                <a:spcPct val="30000"/>
              </a:spcBef>
            </a:pPr>
            <a:r>
              <a:rPr lang="en-US" sz="4400" b="1" dirty="0">
                <a:latin typeface="Calibri" panose="020F0502020204030204" pitchFamily="34" charset="0"/>
                <a:cs typeface="Arial" charset="0"/>
              </a:rPr>
              <a:t>Webinar #4</a:t>
            </a:r>
          </a:p>
          <a:p>
            <a:pPr marL="323850" indent="-323850">
              <a:buClr>
                <a:schemeClr val="folHlink"/>
              </a:buClr>
            </a:pPr>
            <a:endParaRPr lang="en-US" sz="2800" dirty="0">
              <a:latin typeface="Calibri" panose="020F0502020204030204" pitchFamily="34" charset="0"/>
              <a:cs typeface="Arial" charset="0"/>
            </a:endParaRPr>
          </a:p>
          <a:p>
            <a:pPr marL="323850" indent="-323850">
              <a:buClr>
                <a:schemeClr val="folHlink"/>
              </a:buClr>
            </a:pPr>
            <a:r>
              <a:rPr lang="en-US" sz="2800" dirty="0">
                <a:latin typeface="Calibri" panose="020F0502020204030204" pitchFamily="34" charset="0"/>
                <a:cs typeface="Arial" charset="0"/>
              </a:rPr>
              <a:t>Date:  	</a:t>
            </a:r>
          </a:p>
          <a:p>
            <a:pPr marL="323850" indent="-323850">
              <a:buClr>
                <a:schemeClr val="folHlink"/>
              </a:buClr>
            </a:pPr>
            <a:endParaRPr lang="en-US" sz="2800" dirty="0">
              <a:latin typeface="Calibri" panose="020F0502020204030204" pitchFamily="34" charset="0"/>
              <a:cs typeface="Arial" charset="0"/>
            </a:endParaRPr>
          </a:p>
          <a:p>
            <a:pPr marL="323850" indent="-323850">
              <a:buClr>
                <a:schemeClr val="folHlink"/>
              </a:buClr>
            </a:pPr>
            <a:r>
              <a:rPr lang="en-US" sz="2800" dirty="0">
                <a:latin typeface="Calibri" panose="020F0502020204030204" pitchFamily="34" charset="0"/>
                <a:cs typeface="Arial" charset="0"/>
              </a:rPr>
              <a:t>Time:		10</a:t>
            </a:r>
            <a:r>
              <a:rPr lang="en-US" sz="2800" dirty="0">
                <a:latin typeface="Calibri" panose="020F0502020204030204" pitchFamily="34" charset="0"/>
                <a:cs typeface="Arial" charset="0"/>
                <a:sym typeface="Wingdings" panose="05000000000000000000" pitchFamily="2" charset="2"/>
              </a:rPr>
              <a:t>:00 AM – 11:30 AM CT</a:t>
            </a:r>
            <a:endParaRPr lang="en-US" sz="2800" dirty="0">
              <a:latin typeface="Calibri" panose="020F0502020204030204" pitchFamily="34" charset="0"/>
              <a:cs typeface="Arial" charset="0"/>
            </a:endParaRPr>
          </a:p>
          <a:p>
            <a:pPr marL="323850" indent="-323850">
              <a:buClr>
                <a:schemeClr val="folHlink"/>
              </a:buClr>
            </a:pPr>
            <a:endParaRPr lang="en-US" sz="2800" dirty="0">
              <a:latin typeface="Calibri" panose="020F0502020204030204" pitchFamily="34" charset="0"/>
              <a:cs typeface="Arial" charset="0"/>
            </a:endParaRPr>
          </a:p>
          <a:p>
            <a:pPr>
              <a:buClr>
                <a:schemeClr val="folHlink"/>
              </a:buClr>
            </a:pPr>
            <a:r>
              <a:rPr lang="en-US" sz="2800" dirty="0">
                <a:latin typeface="Calibri" panose="020F0502020204030204" pitchFamily="34" charset="0"/>
                <a:cs typeface="Arial" charset="0"/>
              </a:rPr>
              <a:t>Topics:</a:t>
            </a:r>
          </a:p>
          <a:p>
            <a:pPr marL="457200" indent="-457200">
              <a:buFont typeface="Arial" panose="020B0604020202020204" pitchFamily="34" charset="0"/>
              <a:buChar char="•"/>
            </a:pPr>
            <a:r>
              <a:rPr lang="en-US" sz="2800" dirty="0">
                <a:latin typeface="Calibri" panose="020F0502020204030204" pitchFamily="34" charset="0"/>
                <a:cs typeface="Arial" charset="0"/>
              </a:rPr>
              <a:t>Check-in with Grantees</a:t>
            </a:r>
          </a:p>
          <a:p>
            <a:pPr marL="457200" indent="-457200">
              <a:buFont typeface="Arial" panose="020B0604020202020204" pitchFamily="34" charset="0"/>
              <a:buChar char="•"/>
            </a:pPr>
            <a:r>
              <a:rPr lang="en-US" sz="2800" dirty="0">
                <a:latin typeface="Calibri" panose="020F0502020204030204" pitchFamily="34" charset="0"/>
                <a:cs typeface="Arial" charset="0"/>
              </a:rPr>
              <a:t>Update from the State</a:t>
            </a:r>
          </a:p>
          <a:p>
            <a:pPr marL="457200" indent="-457200">
              <a:buFont typeface="Arial" panose="020B0604020202020204" pitchFamily="34" charset="0"/>
              <a:buChar char="•"/>
            </a:pPr>
            <a:r>
              <a:rPr lang="en-US" sz="2800" dirty="0">
                <a:latin typeface="Calibri" panose="020F0502020204030204" pitchFamily="34" charset="0"/>
                <a:cs typeface="Arial" charset="0"/>
              </a:rPr>
              <a:t>Discuss </a:t>
            </a:r>
            <a:r>
              <a:rPr lang="en-US" sz="2800" dirty="0" err="1">
                <a:latin typeface="Calibri" panose="020F0502020204030204" pitchFamily="34" charset="0"/>
                <a:cs typeface="Arial" charset="0"/>
              </a:rPr>
              <a:t>Implemetation</a:t>
            </a:r>
            <a:endParaRPr lang="en-US" sz="2800" dirty="0">
              <a:latin typeface="Calibri" panose="020F0502020204030204" pitchFamily="34" charset="0"/>
              <a:cs typeface="Arial" charset="0"/>
            </a:endParaRPr>
          </a:p>
          <a:p>
            <a:pPr marL="457200" indent="-457200">
              <a:buFont typeface="Arial" panose="020B0604020202020204" pitchFamily="34" charset="0"/>
              <a:buChar char="•"/>
            </a:pPr>
            <a:r>
              <a:rPr lang="en-US" sz="2800" dirty="0">
                <a:latin typeface="Calibri" panose="020F0502020204030204" pitchFamily="34" charset="0"/>
                <a:cs typeface="Arial" charset="0"/>
              </a:rPr>
              <a:t>Evaluation Discussion</a:t>
            </a:r>
          </a:p>
          <a:p>
            <a:endParaRPr lang="en-US" sz="2800" dirty="0">
              <a:latin typeface="Calibri" panose="020F0502020204030204" pitchFamily="34" charset="0"/>
              <a:cs typeface="Arial" charset="0"/>
            </a:endParaRPr>
          </a:p>
        </p:txBody>
      </p:sp>
      <p:sp>
        <p:nvSpPr>
          <p:cNvPr id="6" name="TextBox 5"/>
          <p:cNvSpPr txBox="1"/>
          <p:nvPr/>
        </p:nvSpPr>
        <p:spPr>
          <a:xfrm>
            <a:off x="8644636" y="0"/>
            <a:ext cx="566182" cy="477054"/>
          </a:xfrm>
          <a:prstGeom prst="rect">
            <a:avLst/>
          </a:prstGeom>
          <a:noFill/>
        </p:spPr>
        <p:txBody>
          <a:bodyPr wrap="none" rtlCol="0">
            <a:spAutoFit/>
          </a:bodyPr>
          <a:lstStyle/>
          <a:p>
            <a:pPr algn="ctr"/>
            <a:fld id="{CF009381-1E28-4771-92C0-C663D722078F}" type="slidenum">
              <a:rPr lang="en-US" sz="2500" b="1" smtClean="0">
                <a:solidFill>
                  <a:schemeClr val="bg1"/>
                </a:solidFill>
              </a:rPr>
              <a:pPr algn="ctr"/>
              <a:t>76</a:t>
            </a:fld>
            <a:endParaRPr lang="en-US" sz="2500" b="1" dirty="0">
              <a:solidFill>
                <a:schemeClr val="bg1"/>
              </a:solidFill>
            </a:endParaRPr>
          </a:p>
        </p:txBody>
      </p:sp>
      <p:sp>
        <p:nvSpPr>
          <p:cNvPr id="9" name="TextBox 8"/>
          <p:cNvSpPr txBox="1"/>
          <p:nvPr/>
        </p:nvSpPr>
        <p:spPr>
          <a:xfrm>
            <a:off x="1331308" y="6355250"/>
            <a:ext cx="4675062" cy="338554"/>
          </a:xfrm>
          <a:prstGeom prst="rect">
            <a:avLst/>
          </a:prstGeom>
          <a:noFill/>
        </p:spPr>
        <p:txBody>
          <a:bodyPr wrap="none" rtlCol="0">
            <a:spAutoFit/>
          </a:bodyPr>
          <a:lstStyle/>
          <a:p>
            <a:r>
              <a:rPr lang="en-US" sz="1600" b="1" i="1" dirty="0">
                <a:solidFill>
                  <a:schemeClr val="bg1">
                    <a:lumMod val="50000"/>
                  </a:schemeClr>
                </a:solidFill>
                <a:latin typeface="Times New Roman" panose="02020603050405020304" pitchFamily="18" charset="0"/>
                <a:cs typeface="Times New Roman" panose="02020603050405020304" pitchFamily="18" charset="0"/>
              </a:rPr>
              <a:t>Building Safe, Healthy, and Drug Free Communities</a:t>
            </a:r>
          </a:p>
        </p:txBody>
      </p:sp>
      <p:sp>
        <p:nvSpPr>
          <p:cNvPr id="10" name="5-Point Star 12"/>
          <p:cNvSpPr/>
          <p:nvPr/>
        </p:nvSpPr>
        <p:spPr>
          <a:xfrm rot="10800000">
            <a:off x="2355428" y="2638632"/>
            <a:ext cx="4251960" cy="4255654"/>
          </a:xfrm>
          <a:prstGeom prst="star5">
            <a:avLst/>
          </a:prstGeom>
          <a:solidFill>
            <a:srgbClr val="EE322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7053970"/>
      </p:ext>
    </p:extLst>
  </p:cSld>
  <p:clrMapOvr>
    <a:masterClrMapping/>
  </p:clrMapOvr>
  <p:transition advClick="0"/>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1687116" y="2250283"/>
            <a:ext cx="5334000" cy="388669"/>
          </a:xfrm>
          <a:prstGeom prst="rect">
            <a:avLst/>
          </a:prstGeom>
          <a:noFill/>
          <a:ln w="9525">
            <a:noFill/>
            <a:miter lim="800000"/>
            <a:headEnd/>
            <a:tailEnd/>
          </a:ln>
        </p:spPr>
        <p:txBody>
          <a:bodyPr lIns="64870" tIns="32435" rIns="64870" bIns="32435">
            <a:spAutoFit/>
          </a:bodyPr>
          <a:lstStyle/>
          <a:p>
            <a:endParaRPr lang="en-US" sz="2100">
              <a:solidFill>
                <a:srgbClr val="000066"/>
              </a:solidFill>
              <a:latin typeface="Calibri" panose="020F0502020204030204" pitchFamily="34" charset="0"/>
              <a:cs typeface="Arial" charset="0"/>
            </a:endParaRPr>
          </a:p>
        </p:txBody>
      </p:sp>
      <p:sp>
        <p:nvSpPr>
          <p:cNvPr id="75780" name="Rectangle 4"/>
          <p:cNvSpPr>
            <a:spLocks noChangeArrowheads="1"/>
          </p:cNvSpPr>
          <p:nvPr/>
        </p:nvSpPr>
        <p:spPr bwMode="auto">
          <a:xfrm>
            <a:off x="1143000" y="1983917"/>
            <a:ext cx="131072" cy="388669"/>
          </a:xfrm>
          <a:prstGeom prst="rect">
            <a:avLst/>
          </a:prstGeom>
          <a:noFill/>
          <a:ln w="9525">
            <a:noFill/>
            <a:miter lim="800000"/>
            <a:headEnd/>
            <a:tailEnd/>
          </a:ln>
        </p:spPr>
        <p:txBody>
          <a:bodyPr wrap="none" lIns="64870" tIns="32435" rIns="64870" bIns="32435" anchor="ctr">
            <a:spAutoFit/>
          </a:bodyPr>
          <a:lstStyle/>
          <a:p>
            <a:pPr defTabSz="648891"/>
            <a:endParaRPr lang="en-US" sz="2100">
              <a:solidFill>
                <a:srgbClr val="000066"/>
              </a:solidFill>
              <a:latin typeface="Calibri" panose="020F0502020204030204" pitchFamily="34" charset="0"/>
              <a:cs typeface="Arial" charset="0"/>
            </a:endParaRPr>
          </a:p>
        </p:txBody>
      </p:sp>
      <p:sp>
        <p:nvSpPr>
          <p:cNvPr id="75781" name="Text Box 5"/>
          <p:cNvSpPr txBox="1">
            <a:spLocks noChangeArrowheads="1"/>
          </p:cNvSpPr>
          <p:nvPr/>
        </p:nvSpPr>
        <p:spPr bwMode="auto">
          <a:xfrm>
            <a:off x="1578771" y="2143127"/>
            <a:ext cx="5986463" cy="388669"/>
          </a:xfrm>
          <a:prstGeom prst="rect">
            <a:avLst/>
          </a:prstGeom>
          <a:noFill/>
          <a:ln w="9525">
            <a:noFill/>
            <a:miter lim="800000"/>
            <a:headEnd/>
            <a:tailEnd/>
          </a:ln>
        </p:spPr>
        <p:txBody>
          <a:bodyPr lIns="64870" tIns="32435" rIns="64870" bIns="32435">
            <a:spAutoFit/>
          </a:bodyPr>
          <a:lstStyle/>
          <a:p>
            <a:pPr marL="323850" indent="-323850"/>
            <a:endParaRPr lang="en-US" sz="2100">
              <a:solidFill>
                <a:srgbClr val="000066"/>
              </a:solidFill>
              <a:latin typeface="Calibri" panose="020F0502020204030204" pitchFamily="34" charset="0"/>
              <a:cs typeface="Arial" charset="0"/>
            </a:endParaRPr>
          </a:p>
        </p:txBody>
      </p:sp>
      <p:sp>
        <p:nvSpPr>
          <p:cNvPr id="75782" name="Text Box 6"/>
          <p:cNvSpPr txBox="1">
            <a:spLocks noChangeArrowheads="1"/>
          </p:cNvSpPr>
          <p:nvPr/>
        </p:nvSpPr>
        <p:spPr bwMode="auto">
          <a:xfrm>
            <a:off x="1331308" y="248130"/>
            <a:ext cx="6400800" cy="4928373"/>
          </a:xfrm>
          <a:prstGeom prst="rect">
            <a:avLst/>
          </a:prstGeom>
          <a:noFill/>
          <a:ln w="9525">
            <a:noFill/>
            <a:miter lim="800000"/>
            <a:headEnd/>
            <a:tailEnd/>
          </a:ln>
        </p:spPr>
        <p:txBody>
          <a:bodyPr wrap="square" lIns="64870" tIns="32435" rIns="64870" bIns="32435">
            <a:spAutoFit/>
          </a:bodyPr>
          <a:lstStyle/>
          <a:p>
            <a:pPr marL="323850" indent="-323850" algn="ctr">
              <a:spcBef>
                <a:spcPct val="30000"/>
              </a:spcBef>
            </a:pPr>
            <a:r>
              <a:rPr lang="en-US" sz="4400" b="1" dirty="0">
                <a:latin typeface="Calibri" panose="020F0502020204030204" pitchFamily="34" charset="0"/>
                <a:cs typeface="Arial" charset="0"/>
              </a:rPr>
              <a:t>CADCA Resources</a:t>
            </a:r>
          </a:p>
          <a:p>
            <a:pPr marL="323850" indent="-323850">
              <a:buClr>
                <a:schemeClr val="folHlink"/>
              </a:buClr>
            </a:pPr>
            <a:endParaRPr lang="en-US" sz="2800" dirty="0">
              <a:latin typeface="Calibri" panose="020F0502020204030204" pitchFamily="34" charset="0"/>
              <a:cs typeface="Arial" charset="0"/>
            </a:endParaRPr>
          </a:p>
          <a:p>
            <a:pPr marL="323850" indent="-323850">
              <a:buClr>
                <a:schemeClr val="folHlink"/>
              </a:buClr>
            </a:pPr>
            <a:endParaRPr lang="en-US" sz="2800" dirty="0">
              <a:latin typeface="Calibri" panose="020F0502020204030204" pitchFamily="34" charset="0"/>
              <a:cs typeface="Arial" charset="0"/>
            </a:endParaRPr>
          </a:p>
          <a:p>
            <a:pPr marL="323850" indent="-323850">
              <a:buClr>
                <a:schemeClr val="folHlink"/>
              </a:buClr>
            </a:pPr>
            <a:r>
              <a:rPr lang="en-US" sz="2800" dirty="0">
                <a:latin typeface="Calibri" panose="020F0502020204030204" pitchFamily="34" charset="0"/>
                <a:cs typeface="Arial" charset="0"/>
              </a:rPr>
              <a:t>CADCA – Community Anti-Drug Coalitions of America </a:t>
            </a:r>
          </a:p>
          <a:p>
            <a:pPr marL="323850" indent="-323850">
              <a:buClr>
                <a:schemeClr val="folHlink"/>
              </a:buClr>
            </a:pPr>
            <a:r>
              <a:rPr lang="en-US" sz="2800" dirty="0">
                <a:latin typeface="Calibri" panose="020F0502020204030204" pitchFamily="34" charset="0"/>
                <a:cs typeface="Arial" charset="0"/>
              </a:rPr>
              <a:t>	</a:t>
            </a:r>
            <a:r>
              <a:rPr lang="en-US" sz="2800" i="1" dirty="0">
                <a:solidFill>
                  <a:srgbClr val="9A5B1E"/>
                </a:solidFill>
                <a:latin typeface="Calibri" panose="020F0502020204030204" pitchFamily="34" charset="0"/>
                <a:cs typeface="Arial" charset="0"/>
                <a:hlinkClick r:id="rId3"/>
              </a:rPr>
              <a:t>www.cadca.org</a:t>
            </a:r>
            <a:endParaRPr lang="en-US" sz="2800" i="1" dirty="0">
              <a:solidFill>
                <a:srgbClr val="9A5B1E"/>
              </a:solidFill>
              <a:latin typeface="Calibri" panose="020F0502020204030204" pitchFamily="34" charset="0"/>
              <a:cs typeface="Arial" charset="0"/>
            </a:endParaRPr>
          </a:p>
          <a:p>
            <a:pPr marL="323850" indent="-323850">
              <a:buClr>
                <a:schemeClr val="folHlink"/>
              </a:buClr>
            </a:pPr>
            <a:endParaRPr lang="en-US" sz="1600" dirty="0">
              <a:latin typeface="Calibri" panose="020F0502020204030204" pitchFamily="34" charset="0"/>
            </a:endParaRPr>
          </a:p>
          <a:p>
            <a:pPr marL="323850" indent="-323850">
              <a:buClr>
                <a:schemeClr val="folHlink"/>
              </a:buClr>
            </a:pPr>
            <a:endParaRPr lang="en-US" sz="1600" dirty="0">
              <a:latin typeface="Calibri" panose="020F0502020204030204" pitchFamily="34" charset="0"/>
            </a:endParaRPr>
          </a:p>
          <a:p>
            <a:pPr marL="323850" indent="-323850">
              <a:buClr>
                <a:schemeClr val="folHlink"/>
              </a:buClr>
            </a:pPr>
            <a:endParaRPr lang="en-US" sz="1600" dirty="0">
              <a:latin typeface="Calibri" panose="020F0502020204030204" pitchFamily="34" charset="0"/>
            </a:endParaRPr>
          </a:p>
          <a:p>
            <a:pPr marL="323850" indent="-323850">
              <a:buClr>
                <a:schemeClr val="folHlink"/>
              </a:buClr>
            </a:pPr>
            <a:r>
              <a:rPr lang="en-US" sz="2800" dirty="0">
                <a:latin typeface="Calibri" panose="020F0502020204030204" pitchFamily="34" charset="0"/>
              </a:rPr>
              <a:t>Help &amp; Technical Assistance – Contact:</a:t>
            </a:r>
          </a:p>
          <a:p>
            <a:pPr marL="323850" indent="-323850"/>
            <a:r>
              <a:rPr lang="en-US" sz="2800" dirty="0">
                <a:latin typeface="Calibri" panose="020F0502020204030204" pitchFamily="34" charset="0"/>
              </a:rPr>
              <a:t>	1-800-54CADCA x240</a:t>
            </a:r>
          </a:p>
          <a:p>
            <a:pPr marL="323850" indent="-323850"/>
            <a:r>
              <a:rPr lang="en-US" sz="2800" dirty="0">
                <a:latin typeface="Calibri" panose="020F0502020204030204" pitchFamily="34" charset="0"/>
              </a:rPr>
              <a:t>	</a:t>
            </a:r>
            <a:r>
              <a:rPr lang="en-US" sz="2800" i="1" u="sng" dirty="0">
                <a:solidFill>
                  <a:schemeClr val="hlink"/>
                </a:solidFill>
                <a:latin typeface="Calibri" panose="020F0502020204030204" pitchFamily="34" charset="0"/>
              </a:rPr>
              <a:t>training@cadca.org</a:t>
            </a:r>
          </a:p>
        </p:txBody>
      </p:sp>
      <p:sp>
        <p:nvSpPr>
          <p:cNvPr id="6" name="TextBox 5"/>
          <p:cNvSpPr txBox="1"/>
          <p:nvPr/>
        </p:nvSpPr>
        <p:spPr>
          <a:xfrm>
            <a:off x="8644636" y="0"/>
            <a:ext cx="566182" cy="477054"/>
          </a:xfrm>
          <a:prstGeom prst="rect">
            <a:avLst/>
          </a:prstGeom>
          <a:noFill/>
        </p:spPr>
        <p:txBody>
          <a:bodyPr wrap="none" rtlCol="0">
            <a:spAutoFit/>
          </a:bodyPr>
          <a:lstStyle/>
          <a:p>
            <a:pPr algn="ctr"/>
            <a:fld id="{CF009381-1E28-4771-92C0-C663D722078F}" type="slidenum">
              <a:rPr lang="en-US" sz="2500" b="1" smtClean="0">
                <a:solidFill>
                  <a:schemeClr val="bg1"/>
                </a:solidFill>
              </a:rPr>
              <a:pPr algn="ctr"/>
              <a:t>77</a:t>
            </a:fld>
            <a:endParaRPr lang="en-US" sz="2500" b="1" dirty="0">
              <a:solidFill>
                <a:schemeClr val="bg1"/>
              </a:solidFill>
            </a:endParaRPr>
          </a:p>
        </p:txBody>
      </p:sp>
      <p:sp>
        <p:nvSpPr>
          <p:cNvPr id="9" name="TextBox 8"/>
          <p:cNvSpPr txBox="1"/>
          <p:nvPr/>
        </p:nvSpPr>
        <p:spPr>
          <a:xfrm>
            <a:off x="1331308" y="6355250"/>
            <a:ext cx="4675062" cy="338554"/>
          </a:xfrm>
          <a:prstGeom prst="rect">
            <a:avLst/>
          </a:prstGeom>
          <a:noFill/>
        </p:spPr>
        <p:txBody>
          <a:bodyPr wrap="none" rtlCol="0">
            <a:spAutoFit/>
          </a:bodyPr>
          <a:lstStyle/>
          <a:p>
            <a:r>
              <a:rPr lang="en-US" sz="1600" b="1" i="1" dirty="0">
                <a:solidFill>
                  <a:schemeClr val="bg1">
                    <a:lumMod val="50000"/>
                  </a:schemeClr>
                </a:solidFill>
                <a:latin typeface="Times New Roman" panose="02020603050405020304" pitchFamily="18" charset="0"/>
                <a:cs typeface="Times New Roman" panose="02020603050405020304" pitchFamily="18" charset="0"/>
              </a:rPr>
              <a:t>Building Safe, Healthy, and Drug Free Communities</a:t>
            </a:r>
          </a:p>
        </p:txBody>
      </p:sp>
      <p:sp>
        <p:nvSpPr>
          <p:cNvPr id="10" name="5-Point Star 12"/>
          <p:cNvSpPr/>
          <p:nvPr/>
        </p:nvSpPr>
        <p:spPr>
          <a:xfrm rot="10800000">
            <a:off x="2355428" y="2638632"/>
            <a:ext cx="4251960" cy="4255654"/>
          </a:xfrm>
          <a:prstGeom prst="star5">
            <a:avLst/>
          </a:prstGeom>
          <a:solidFill>
            <a:srgbClr val="EE322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1165160"/>
      </p:ext>
    </p:extLst>
  </p:cSld>
  <p:clrMapOvr>
    <a:masterClrMapping/>
  </p:clrMapOvr>
  <p:transition advClick="0"/>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1687116" y="2250283"/>
            <a:ext cx="5334000" cy="388669"/>
          </a:xfrm>
          <a:prstGeom prst="rect">
            <a:avLst/>
          </a:prstGeom>
          <a:noFill/>
          <a:ln w="9525">
            <a:noFill/>
            <a:miter lim="800000"/>
            <a:headEnd/>
            <a:tailEnd/>
          </a:ln>
        </p:spPr>
        <p:txBody>
          <a:bodyPr lIns="64870" tIns="32435" rIns="64870" bIns="32435">
            <a:spAutoFit/>
          </a:bodyPr>
          <a:lstStyle/>
          <a:p>
            <a:endParaRPr lang="en-US" sz="2100">
              <a:solidFill>
                <a:srgbClr val="000066"/>
              </a:solidFill>
              <a:latin typeface="Calibri" panose="020F0502020204030204" pitchFamily="34" charset="0"/>
              <a:cs typeface="Arial" charset="0"/>
            </a:endParaRPr>
          </a:p>
        </p:txBody>
      </p:sp>
      <p:sp>
        <p:nvSpPr>
          <p:cNvPr id="75780" name="Rectangle 4"/>
          <p:cNvSpPr>
            <a:spLocks noChangeArrowheads="1"/>
          </p:cNvSpPr>
          <p:nvPr/>
        </p:nvSpPr>
        <p:spPr bwMode="auto">
          <a:xfrm>
            <a:off x="1143000" y="1983917"/>
            <a:ext cx="131072" cy="388669"/>
          </a:xfrm>
          <a:prstGeom prst="rect">
            <a:avLst/>
          </a:prstGeom>
          <a:noFill/>
          <a:ln w="9525">
            <a:noFill/>
            <a:miter lim="800000"/>
            <a:headEnd/>
            <a:tailEnd/>
          </a:ln>
        </p:spPr>
        <p:txBody>
          <a:bodyPr wrap="none" lIns="64870" tIns="32435" rIns="64870" bIns="32435" anchor="ctr">
            <a:spAutoFit/>
          </a:bodyPr>
          <a:lstStyle/>
          <a:p>
            <a:pPr defTabSz="648891"/>
            <a:endParaRPr lang="en-US" sz="2100">
              <a:solidFill>
                <a:srgbClr val="000066"/>
              </a:solidFill>
              <a:latin typeface="Calibri" panose="020F0502020204030204" pitchFamily="34" charset="0"/>
              <a:cs typeface="Arial" charset="0"/>
            </a:endParaRPr>
          </a:p>
        </p:txBody>
      </p:sp>
      <p:sp>
        <p:nvSpPr>
          <p:cNvPr id="75781" name="Text Box 5"/>
          <p:cNvSpPr txBox="1">
            <a:spLocks noChangeArrowheads="1"/>
          </p:cNvSpPr>
          <p:nvPr/>
        </p:nvSpPr>
        <p:spPr bwMode="auto">
          <a:xfrm>
            <a:off x="1578771" y="2143127"/>
            <a:ext cx="5986463" cy="388669"/>
          </a:xfrm>
          <a:prstGeom prst="rect">
            <a:avLst/>
          </a:prstGeom>
          <a:noFill/>
          <a:ln w="9525">
            <a:noFill/>
            <a:miter lim="800000"/>
            <a:headEnd/>
            <a:tailEnd/>
          </a:ln>
        </p:spPr>
        <p:txBody>
          <a:bodyPr lIns="64870" tIns="32435" rIns="64870" bIns="32435">
            <a:spAutoFit/>
          </a:bodyPr>
          <a:lstStyle/>
          <a:p>
            <a:pPr marL="323850" indent="-323850"/>
            <a:endParaRPr lang="en-US" sz="2100">
              <a:solidFill>
                <a:srgbClr val="000066"/>
              </a:solidFill>
              <a:latin typeface="Calibri" panose="020F0502020204030204" pitchFamily="34" charset="0"/>
              <a:cs typeface="Arial" charset="0"/>
            </a:endParaRPr>
          </a:p>
        </p:txBody>
      </p:sp>
      <p:sp>
        <p:nvSpPr>
          <p:cNvPr id="75782" name="Text Box 6"/>
          <p:cNvSpPr txBox="1">
            <a:spLocks noChangeArrowheads="1"/>
          </p:cNvSpPr>
          <p:nvPr/>
        </p:nvSpPr>
        <p:spPr bwMode="auto">
          <a:xfrm>
            <a:off x="1331308" y="248130"/>
            <a:ext cx="6400800" cy="742612"/>
          </a:xfrm>
          <a:prstGeom prst="rect">
            <a:avLst/>
          </a:prstGeom>
          <a:noFill/>
          <a:ln w="9525">
            <a:noFill/>
            <a:miter lim="800000"/>
            <a:headEnd/>
            <a:tailEnd/>
          </a:ln>
        </p:spPr>
        <p:txBody>
          <a:bodyPr wrap="square" lIns="64870" tIns="32435" rIns="64870" bIns="32435">
            <a:spAutoFit/>
          </a:bodyPr>
          <a:lstStyle/>
          <a:p>
            <a:pPr marL="323850" indent="-323850" algn="ctr">
              <a:spcBef>
                <a:spcPct val="30000"/>
              </a:spcBef>
            </a:pPr>
            <a:r>
              <a:rPr lang="en-US" sz="4400" b="1" dirty="0">
                <a:latin typeface="Calibri" panose="020F0502020204030204" pitchFamily="34" charset="0"/>
                <a:cs typeface="Arial" charset="0"/>
              </a:rPr>
              <a:t>Celebration</a:t>
            </a:r>
          </a:p>
        </p:txBody>
      </p:sp>
      <p:sp>
        <p:nvSpPr>
          <p:cNvPr id="6" name="TextBox 5"/>
          <p:cNvSpPr txBox="1"/>
          <p:nvPr/>
        </p:nvSpPr>
        <p:spPr>
          <a:xfrm>
            <a:off x="8644636" y="0"/>
            <a:ext cx="566182" cy="477054"/>
          </a:xfrm>
          <a:prstGeom prst="rect">
            <a:avLst/>
          </a:prstGeom>
          <a:noFill/>
        </p:spPr>
        <p:txBody>
          <a:bodyPr wrap="none" rtlCol="0">
            <a:spAutoFit/>
          </a:bodyPr>
          <a:lstStyle/>
          <a:p>
            <a:pPr algn="ctr"/>
            <a:fld id="{CF009381-1E28-4771-92C0-C663D722078F}" type="slidenum">
              <a:rPr lang="en-US" sz="2500" b="1" smtClean="0">
                <a:solidFill>
                  <a:schemeClr val="bg1"/>
                </a:solidFill>
              </a:rPr>
              <a:pPr algn="ctr"/>
              <a:t>78</a:t>
            </a:fld>
            <a:endParaRPr lang="en-US" sz="2500" b="1" dirty="0">
              <a:solidFill>
                <a:schemeClr val="bg1"/>
              </a:solidFill>
            </a:endParaRPr>
          </a:p>
        </p:txBody>
      </p:sp>
      <p:sp>
        <p:nvSpPr>
          <p:cNvPr id="9" name="TextBox 8"/>
          <p:cNvSpPr txBox="1"/>
          <p:nvPr/>
        </p:nvSpPr>
        <p:spPr>
          <a:xfrm>
            <a:off x="1331308" y="6355250"/>
            <a:ext cx="4675062" cy="338554"/>
          </a:xfrm>
          <a:prstGeom prst="rect">
            <a:avLst/>
          </a:prstGeom>
          <a:noFill/>
        </p:spPr>
        <p:txBody>
          <a:bodyPr wrap="none" rtlCol="0">
            <a:spAutoFit/>
          </a:bodyPr>
          <a:lstStyle/>
          <a:p>
            <a:r>
              <a:rPr lang="en-US" sz="1600" b="1" i="1" dirty="0">
                <a:solidFill>
                  <a:schemeClr val="bg1">
                    <a:lumMod val="50000"/>
                  </a:schemeClr>
                </a:solidFill>
                <a:latin typeface="Times New Roman" panose="02020603050405020304" pitchFamily="18" charset="0"/>
                <a:cs typeface="Times New Roman" panose="02020603050405020304" pitchFamily="18" charset="0"/>
              </a:rPr>
              <a:t>Building Safe, Healthy, and Drug Free Communities</a:t>
            </a:r>
          </a:p>
        </p:txBody>
      </p:sp>
      <p:sp>
        <p:nvSpPr>
          <p:cNvPr id="10" name="5-Point Star 12"/>
          <p:cNvSpPr/>
          <p:nvPr/>
        </p:nvSpPr>
        <p:spPr>
          <a:xfrm rot="10800000">
            <a:off x="2355428" y="2638632"/>
            <a:ext cx="4251960" cy="4255654"/>
          </a:xfrm>
          <a:prstGeom prst="star5">
            <a:avLst/>
          </a:prstGeom>
          <a:solidFill>
            <a:srgbClr val="EE322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2007663" y="1392557"/>
            <a:ext cx="5318152" cy="3882452"/>
          </a:xfrm>
          <a:prstGeom prst="rect">
            <a:avLst/>
          </a:prstGeom>
        </p:spPr>
      </p:pic>
      <p:sp>
        <p:nvSpPr>
          <p:cNvPr id="11" name="Text Box 6"/>
          <p:cNvSpPr txBox="1">
            <a:spLocks noChangeArrowheads="1"/>
          </p:cNvSpPr>
          <p:nvPr/>
        </p:nvSpPr>
        <p:spPr bwMode="auto">
          <a:xfrm>
            <a:off x="1239060" y="5342036"/>
            <a:ext cx="6400800" cy="742612"/>
          </a:xfrm>
          <a:prstGeom prst="rect">
            <a:avLst/>
          </a:prstGeom>
          <a:noFill/>
          <a:ln w="9525">
            <a:noFill/>
            <a:miter lim="800000"/>
            <a:headEnd/>
            <a:tailEnd/>
          </a:ln>
        </p:spPr>
        <p:txBody>
          <a:bodyPr wrap="square" lIns="64870" tIns="32435" rIns="64870" bIns="32435">
            <a:spAutoFit/>
          </a:bodyPr>
          <a:lstStyle/>
          <a:p>
            <a:pPr marL="323850" indent="-323850" algn="ctr">
              <a:spcBef>
                <a:spcPct val="30000"/>
              </a:spcBef>
            </a:pPr>
            <a:r>
              <a:rPr lang="en-US" sz="4400" b="1" dirty="0">
                <a:latin typeface="Calibri" panose="020F0502020204030204" pitchFamily="34" charset="0"/>
                <a:cs typeface="Arial" charset="0"/>
              </a:rPr>
              <a:t>Thank You!</a:t>
            </a:r>
          </a:p>
        </p:txBody>
      </p:sp>
    </p:spTree>
    <p:extLst>
      <p:ext uri="{BB962C8B-B14F-4D97-AF65-F5344CB8AC3E}">
        <p14:creationId xmlns:p14="http://schemas.microsoft.com/office/powerpoint/2010/main" val="3375567303"/>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936" y="1427369"/>
            <a:ext cx="7886700" cy="2835274"/>
          </a:xfrm>
        </p:spPr>
        <p:txBody>
          <a:bodyPr/>
          <a:lstStyle/>
          <a:p>
            <a:pPr algn="ctr"/>
            <a:r>
              <a:rPr lang="en-US" sz="3200" dirty="0">
                <a:latin typeface="+mn-lt"/>
              </a:rPr>
              <a:t/>
            </a:r>
            <a:br>
              <a:rPr lang="en-US" sz="3200" dirty="0">
                <a:latin typeface="+mn-lt"/>
              </a:rPr>
            </a:br>
            <a:r>
              <a:rPr lang="en-US" sz="3200" dirty="0">
                <a:latin typeface="+mn-lt"/>
              </a:rPr>
              <a:t/>
            </a:r>
            <a:br>
              <a:rPr lang="en-US" sz="3200" dirty="0">
                <a:latin typeface="+mn-lt"/>
              </a:rPr>
            </a:br>
            <a:r>
              <a:rPr lang="en-US" sz="3200" dirty="0">
                <a:latin typeface="+mn-lt"/>
              </a:rPr>
              <a:t/>
            </a:r>
            <a:br>
              <a:rPr lang="en-US" sz="3200" dirty="0">
                <a:latin typeface="+mn-lt"/>
              </a:rPr>
            </a:br>
            <a:r>
              <a:rPr lang="en-US" sz="3200" dirty="0">
                <a:latin typeface="+mn-lt"/>
              </a:rPr>
              <a:t/>
            </a:r>
            <a:br>
              <a:rPr lang="en-US" sz="3200" dirty="0">
                <a:latin typeface="+mn-lt"/>
              </a:rPr>
            </a:br>
            <a:r>
              <a:rPr lang="en-US" sz="3200" dirty="0">
                <a:latin typeface="+mn-lt"/>
              </a:rPr>
              <a:t/>
            </a:r>
            <a:br>
              <a:rPr lang="en-US" sz="3200" dirty="0">
                <a:latin typeface="+mn-lt"/>
              </a:rPr>
            </a:br>
            <a:r>
              <a:rPr lang="en-US" sz="3200" dirty="0">
                <a:latin typeface="+mn-lt"/>
              </a:rPr>
              <a:t/>
            </a:r>
            <a:br>
              <a:rPr lang="en-US" sz="3200" dirty="0">
                <a:latin typeface="+mn-lt"/>
              </a:rPr>
            </a:br>
            <a:r>
              <a:rPr lang="en-US" sz="3200" dirty="0">
                <a:latin typeface="+mn-lt"/>
              </a:rPr>
              <a:t/>
            </a:r>
            <a:br>
              <a:rPr lang="en-US" sz="3200" dirty="0">
                <a:latin typeface="+mn-lt"/>
              </a:rPr>
            </a:br>
            <a:r>
              <a:rPr lang="en-US" sz="3200" dirty="0">
                <a:latin typeface="+mn-lt"/>
              </a:rPr>
              <a:t/>
            </a:r>
            <a:br>
              <a:rPr lang="en-US" sz="3200" dirty="0">
                <a:latin typeface="+mn-lt"/>
              </a:rPr>
            </a:br>
            <a:endParaRPr lang="en-US" sz="3200" dirty="0">
              <a:latin typeface="+mn-lt"/>
            </a:endParaRPr>
          </a:p>
        </p:txBody>
      </p:sp>
      <p:sp>
        <p:nvSpPr>
          <p:cNvPr id="6" name="Subtitle 2"/>
          <p:cNvSpPr txBox="1">
            <a:spLocks/>
          </p:cNvSpPr>
          <p:nvPr/>
        </p:nvSpPr>
        <p:spPr>
          <a:xfrm>
            <a:off x="0" y="245805"/>
            <a:ext cx="9144000" cy="685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4400" b="1" dirty="0"/>
              <a:t>Feedback</a:t>
            </a:r>
            <a:endParaRPr lang="en-US" sz="4400" dirty="0"/>
          </a:p>
        </p:txBody>
      </p:sp>
      <p:pic>
        <p:nvPicPr>
          <p:cNvPr id="5" name="Picture 4">
            <a:extLst>
              <a:ext uri="{FF2B5EF4-FFF2-40B4-BE49-F238E27FC236}">
                <a16:creationId xmlns="" xmlns:a16="http://schemas.microsoft.com/office/drawing/2014/main" id="{730E611E-30A3-4F0C-AC3B-DB274014C80C}"/>
              </a:ext>
            </a:extLst>
          </p:cNvPr>
          <p:cNvPicPr>
            <a:picLocks noChangeAspect="1"/>
          </p:cNvPicPr>
          <p:nvPr/>
        </p:nvPicPr>
        <p:blipFill>
          <a:blip r:embed="rId2"/>
          <a:stretch>
            <a:fillRect/>
          </a:stretch>
        </p:blipFill>
        <p:spPr>
          <a:xfrm>
            <a:off x="5134104" y="1229086"/>
            <a:ext cx="4085714" cy="4800000"/>
          </a:xfrm>
          <a:prstGeom prst="rect">
            <a:avLst/>
          </a:prstGeom>
        </p:spPr>
      </p:pic>
      <p:sp>
        <p:nvSpPr>
          <p:cNvPr id="7" name="TextBox 6">
            <a:extLst>
              <a:ext uri="{FF2B5EF4-FFF2-40B4-BE49-F238E27FC236}">
                <a16:creationId xmlns="" xmlns:a16="http://schemas.microsoft.com/office/drawing/2014/main" id="{A7EE22A4-DEE8-49E4-9937-ABAF77DA704C}"/>
              </a:ext>
            </a:extLst>
          </p:cNvPr>
          <p:cNvSpPr txBox="1"/>
          <p:nvPr/>
        </p:nvSpPr>
        <p:spPr>
          <a:xfrm>
            <a:off x="206476" y="1625992"/>
            <a:ext cx="5058697" cy="3970318"/>
          </a:xfrm>
          <a:prstGeom prst="rect">
            <a:avLst/>
          </a:prstGeom>
          <a:noFill/>
        </p:spPr>
        <p:txBody>
          <a:bodyPr wrap="square" rtlCol="0">
            <a:spAutoFit/>
          </a:bodyPr>
          <a:lstStyle/>
          <a:p>
            <a:r>
              <a:rPr lang="en-US" sz="2800" dirty="0"/>
              <a:t>The Comprehensive Strategic Plan Includes:</a:t>
            </a:r>
          </a:p>
          <a:p>
            <a:endParaRPr lang="en-US" sz="2800" dirty="0"/>
          </a:p>
          <a:p>
            <a:pPr marL="457200" indent="-457200">
              <a:buFont typeface="Arial" panose="020B0604020202020204" pitchFamily="34" charset="0"/>
              <a:buChar char="•"/>
            </a:pPr>
            <a:r>
              <a:rPr lang="en-US" sz="2800" dirty="0"/>
              <a:t>Strategic Plan      9.1 – 9.2</a:t>
            </a:r>
          </a:p>
          <a:p>
            <a:pPr marL="457200" indent="-457200">
              <a:buFont typeface="Arial" panose="020B0604020202020204" pitchFamily="34" charset="0"/>
              <a:buChar char="•"/>
            </a:pPr>
            <a:r>
              <a:rPr lang="en-US" sz="2800" dirty="0"/>
              <a:t>Logic Model         9.3 – 9.11</a:t>
            </a:r>
          </a:p>
          <a:p>
            <a:pPr marL="457200" indent="-457200">
              <a:buFont typeface="Arial" panose="020B0604020202020204" pitchFamily="34" charset="0"/>
              <a:buChar char="•"/>
            </a:pPr>
            <a:r>
              <a:rPr lang="en-US" sz="2800" dirty="0"/>
              <a:t>Action Plans         9.12 Appx. A.</a:t>
            </a:r>
          </a:p>
          <a:p>
            <a:pPr marL="457200" indent="-457200">
              <a:buFont typeface="Arial" panose="020B0604020202020204" pitchFamily="34" charset="0"/>
              <a:buChar char="•"/>
            </a:pPr>
            <a:r>
              <a:rPr lang="en-US" sz="2800" dirty="0"/>
              <a:t>Evaluation Plan    9.12.1</a:t>
            </a:r>
          </a:p>
          <a:p>
            <a:pPr marL="457200" indent="-457200">
              <a:buFont typeface="Arial" panose="020B0604020202020204" pitchFamily="34" charset="0"/>
              <a:buChar char="•"/>
            </a:pPr>
            <a:endParaRPr lang="en-US" sz="2800" dirty="0"/>
          </a:p>
          <a:p>
            <a:r>
              <a:rPr lang="en-US" sz="2800" dirty="0"/>
              <a:t>Communication Plan 10.1</a:t>
            </a:r>
          </a:p>
        </p:txBody>
      </p:sp>
    </p:spTree>
    <p:extLst>
      <p:ext uri="{BB962C8B-B14F-4D97-AF65-F5344CB8AC3E}">
        <p14:creationId xmlns:p14="http://schemas.microsoft.com/office/powerpoint/2010/main" val="739852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Box 4"/>
          <p:cNvSpPr txBox="1">
            <a:spLocks noChangeArrowheads="1"/>
          </p:cNvSpPr>
          <p:nvPr/>
        </p:nvSpPr>
        <p:spPr bwMode="auto">
          <a:xfrm>
            <a:off x="179200" y="171087"/>
            <a:ext cx="912433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charset="0"/>
                <a:ea typeface="ＭＳ Ｐゴシック" charset="-128"/>
              </a:defRPr>
            </a:lvl1pPr>
            <a:lvl2pPr marL="742950" indent="-285750">
              <a:defRPr sz="1000">
                <a:solidFill>
                  <a:schemeClr val="tx1"/>
                </a:solidFill>
                <a:latin typeface="Arial" charset="0"/>
                <a:ea typeface="ＭＳ Ｐゴシック" charset="-128"/>
              </a:defRPr>
            </a:lvl2pPr>
            <a:lvl3pPr marL="1143000" indent="-228600">
              <a:defRPr sz="1000">
                <a:solidFill>
                  <a:schemeClr val="tx1"/>
                </a:solidFill>
                <a:latin typeface="Arial" charset="0"/>
                <a:ea typeface="ＭＳ Ｐゴシック" charset="-128"/>
              </a:defRPr>
            </a:lvl3pPr>
            <a:lvl4pPr marL="1600200" indent="-228600">
              <a:defRPr sz="1000">
                <a:solidFill>
                  <a:schemeClr val="tx1"/>
                </a:solidFill>
                <a:latin typeface="Arial" charset="0"/>
                <a:ea typeface="ＭＳ Ｐゴシック" charset="-128"/>
              </a:defRPr>
            </a:lvl4pPr>
            <a:lvl5pPr marL="2057400" indent="-228600">
              <a:defRPr sz="1000">
                <a:solidFill>
                  <a:schemeClr val="tx1"/>
                </a:solidFill>
                <a:latin typeface="Arial" charset="0"/>
                <a:ea typeface="ＭＳ Ｐゴシック" charset="-128"/>
              </a:defRPr>
            </a:lvl5pPr>
            <a:lvl6pPr marL="2514600" indent="-228600" eaLnBrk="0" fontAlgn="base" hangingPunct="0">
              <a:spcBef>
                <a:spcPct val="0"/>
              </a:spcBef>
              <a:spcAft>
                <a:spcPct val="0"/>
              </a:spcAft>
              <a:defRPr sz="1000">
                <a:solidFill>
                  <a:schemeClr val="tx1"/>
                </a:solidFill>
                <a:latin typeface="Arial" charset="0"/>
                <a:ea typeface="ＭＳ Ｐゴシック" charset="-128"/>
              </a:defRPr>
            </a:lvl6pPr>
            <a:lvl7pPr marL="2971800" indent="-228600" eaLnBrk="0" fontAlgn="base" hangingPunct="0">
              <a:spcBef>
                <a:spcPct val="0"/>
              </a:spcBef>
              <a:spcAft>
                <a:spcPct val="0"/>
              </a:spcAft>
              <a:defRPr sz="1000">
                <a:solidFill>
                  <a:schemeClr val="tx1"/>
                </a:solidFill>
                <a:latin typeface="Arial" charset="0"/>
                <a:ea typeface="ＭＳ Ｐゴシック" charset="-128"/>
              </a:defRPr>
            </a:lvl7pPr>
            <a:lvl8pPr marL="3429000" indent="-228600" eaLnBrk="0" fontAlgn="base" hangingPunct="0">
              <a:spcBef>
                <a:spcPct val="0"/>
              </a:spcBef>
              <a:spcAft>
                <a:spcPct val="0"/>
              </a:spcAft>
              <a:defRPr sz="1000">
                <a:solidFill>
                  <a:schemeClr val="tx1"/>
                </a:solidFill>
                <a:latin typeface="Arial" charset="0"/>
                <a:ea typeface="ＭＳ Ｐゴシック" charset="-128"/>
              </a:defRPr>
            </a:lvl8pPr>
            <a:lvl9pPr marL="3886200" indent="-228600" eaLnBrk="0" fontAlgn="base" hangingPunct="0">
              <a:spcBef>
                <a:spcPct val="0"/>
              </a:spcBef>
              <a:spcAft>
                <a:spcPct val="0"/>
              </a:spcAft>
              <a:defRPr sz="1000">
                <a:solidFill>
                  <a:schemeClr val="tx1"/>
                </a:solidFill>
                <a:latin typeface="Arial" charset="0"/>
                <a:ea typeface="ＭＳ Ｐゴシック" charset="-128"/>
              </a:defRPr>
            </a:lvl9pPr>
          </a:lstStyle>
          <a:p>
            <a:pPr algn="ctr"/>
            <a:r>
              <a:rPr lang="en-US" altLang="en-US" sz="4400" b="1" dirty="0">
                <a:latin typeface="+mn-lt"/>
              </a:rPr>
              <a:t>Implementation &amp; Evaluation</a:t>
            </a:r>
          </a:p>
        </p:txBody>
      </p:sp>
      <p:sp>
        <p:nvSpPr>
          <p:cNvPr id="2" name="TextBox 1"/>
          <p:cNvSpPr txBox="1"/>
          <p:nvPr/>
        </p:nvSpPr>
        <p:spPr>
          <a:xfrm>
            <a:off x="1504096" y="5308725"/>
            <a:ext cx="6474541" cy="523220"/>
          </a:xfrm>
          <a:prstGeom prst="rect">
            <a:avLst/>
          </a:prstGeom>
          <a:noFill/>
        </p:spPr>
        <p:txBody>
          <a:bodyPr wrap="square" rtlCol="0">
            <a:spAutoFit/>
          </a:bodyPr>
          <a:lstStyle/>
          <a:p>
            <a:r>
              <a:rPr lang="en-US" sz="2800" dirty="0"/>
              <a:t>SAMHSA:  Strategic Prevention Framework</a:t>
            </a:r>
          </a:p>
        </p:txBody>
      </p:sp>
      <p:sp>
        <p:nvSpPr>
          <p:cNvPr id="5" name="TextBox 4"/>
          <p:cNvSpPr txBox="1"/>
          <p:nvPr/>
        </p:nvSpPr>
        <p:spPr>
          <a:xfrm>
            <a:off x="8644636" y="0"/>
            <a:ext cx="566182" cy="477054"/>
          </a:xfrm>
          <a:prstGeom prst="rect">
            <a:avLst/>
          </a:prstGeom>
          <a:noFill/>
        </p:spPr>
        <p:txBody>
          <a:bodyPr wrap="none" rtlCol="0">
            <a:spAutoFit/>
          </a:bodyPr>
          <a:lstStyle/>
          <a:p>
            <a:pPr algn="ctr"/>
            <a:fld id="{CF009381-1E28-4771-92C0-C663D722078F}" type="slidenum">
              <a:rPr lang="en-US" sz="2500" b="1" smtClean="0">
                <a:solidFill>
                  <a:schemeClr val="bg1"/>
                </a:solidFill>
              </a:rPr>
              <a:pPr algn="ctr"/>
              <a:t>9</a:t>
            </a:fld>
            <a:endParaRPr lang="en-US" sz="2500" b="1" dirty="0">
              <a:solidFill>
                <a:schemeClr val="bg1"/>
              </a:solidFill>
            </a:endParaRPr>
          </a:p>
        </p:txBody>
      </p:sp>
      <p:sp>
        <p:nvSpPr>
          <p:cNvPr id="8" name="TextBox 7"/>
          <p:cNvSpPr txBox="1"/>
          <p:nvPr/>
        </p:nvSpPr>
        <p:spPr>
          <a:xfrm>
            <a:off x="1331308" y="6355250"/>
            <a:ext cx="4675062" cy="338554"/>
          </a:xfrm>
          <a:prstGeom prst="rect">
            <a:avLst/>
          </a:prstGeom>
          <a:noFill/>
        </p:spPr>
        <p:txBody>
          <a:bodyPr wrap="none" rtlCol="0">
            <a:spAutoFit/>
          </a:bodyPr>
          <a:lstStyle/>
          <a:p>
            <a:r>
              <a:rPr lang="en-US" sz="1600" b="1" i="1" dirty="0">
                <a:solidFill>
                  <a:schemeClr val="bg1">
                    <a:lumMod val="50000"/>
                  </a:schemeClr>
                </a:solidFill>
                <a:latin typeface="Times New Roman" panose="02020603050405020304" pitchFamily="18" charset="0"/>
                <a:cs typeface="Times New Roman" panose="02020603050405020304" pitchFamily="18" charset="0"/>
              </a:rPr>
              <a:t>Building Safe, Healthy, and Drug Free Communities</a:t>
            </a:r>
          </a:p>
        </p:txBody>
      </p:sp>
      <p:sp>
        <p:nvSpPr>
          <p:cNvPr id="9" name="5-Point Star 12"/>
          <p:cNvSpPr/>
          <p:nvPr/>
        </p:nvSpPr>
        <p:spPr>
          <a:xfrm rot="10800000">
            <a:off x="2355428" y="2638632"/>
            <a:ext cx="4251960" cy="4255654"/>
          </a:xfrm>
          <a:prstGeom prst="star5">
            <a:avLst/>
          </a:prstGeom>
          <a:solidFill>
            <a:srgbClr val="EE322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2996083" y="1504677"/>
            <a:ext cx="3676438" cy="3618313"/>
          </a:xfrm>
          <a:prstGeom prst="rect">
            <a:avLst/>
          </a:prstGeom>
        </p:spPr>
      </p:pic>
      <p:sp>
        <p:nvSpPr>
          <p:cNvPr id="10" name="Arrow: Down 9"/>
          <p:cNvSpPr/>
          <p:nvPr/>
        </p:nvSpPr>
        <p:spPr>
          <a:xfrm rot="16200000">
            <a:off x="1722481" y="3259535"/>
            <a:ext cx="1135625" cy="18140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Day 1</a:t>
            </a:r>
          </a:p>
        </p:txBody>
      </p:sp>
      <p:sp>
        <p:nvSpPr>
          <p:cNvPr id="12" name="Arrow: Down 11">
            <a:extLst>
              <a:ext uri="{FF2B5EF4-FFF2-40B4-BE49-F238E27FC236}">
                <a16:creationId xmlns="" xmlns:a16="http://schemas.microsoft.com/office/drawing/2014/main" id="{FA69CC13-3DE1-4EC1-9FD2-C65276EEA612}"/>
              </a:ext>
            </a:extLst>
          </p:cNvPr>
          <p:cNvSpPr/>
          <p:nvPr/>
        </p:nvSpPr>
        <p:spPr>
          <a:xfrm rot="16200000">
            <a:off x="1521245" y="2023668"/>
            <a:ext cx="1135625" cy="18140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Day 2</a:t>
            </a:r>
          </a:p>
        </p:txBody>
      </p:sp>
    </p:spTree>
    <p:extLst>
      <p:ext uri="{BB962C8B-B14F-4D97-AF65-F5344CB8AC3E}">
        <p14:creationId xmlns:p14="http://schemas.microsoft.com/office/powerpoint/2010/main" val="3275254803"/>
      </p:ext>
    </p:extLst>
  </p:cSld>
  <p:clrMapOvr>
    <a:masterClrMapping/>
  </p:clrMapOvr>
  <p:transition spd="slow"/>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6082</TotalTime>
  <Words>3438</Words>
  <Application>Microsoft Office PowerPoint</Application>
  <PresentationFormat>On-screen Show (4:3)</PresentationFormat>
  <Paragraphs>678</Paragraphs>
  <Slides>78</Slides>
  <Notes>44</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78</vt:i4>
      </vt:variant>
    </vt:vector>
  </HeadingPairs>
  <TitlesOfParts>
    <vt:vector size="81" baseType="lpstr">
      <vt:lpstr>Office Theme</vt:lpstr>
      <vt:lpstr>C:\Users\D\Documents\CADCA 2\Sonoma County Community Partnership Project.pdf</vt:lpstr>
      <vt:lpstr>Acrobat Document</vt:lpstr>
      <vt:lpstr>PowerPoint Presentation</vt:lpstr>
      <vt:lpstr>PowerPoint Presentation</vt:lpstr>
      <vt:lpstr>PowerPoint Presentation</vt:lpstr>
      <vt:lpstr>Individual Sharing</vt:lpstr>
      <vt:lpstr>PowerPoint Presentation</vt:lpstr>
      <vt:lpstr>PowerPoint Presentation</vt:lpstr>
      <vt:lpstr>Coalition Sharing – Strategic Planning</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Ordinance is Best for Your Community?</vt:lpstr>
      <vt:lpstr>PowerPoint Presentation</vt:lpstr>
      <vt:lpstr>Media Campaigns Targeting Parents</vt:lpstr>
      <vt:lpstr>Promote Safe Party Practices</vt:lpstr>
      <vt:lpstr>Visible Enforcement</vt:lpstr>
      <vt:lpstr>Party Dispersal Training</vt:lpstr>
      <vt:lpstr>Awareness / Social Norm Campaigns</vt:lpstr>
      <vt:lpstr>Youth Engagement and Leadership</vt:lpstr>
      <vt:lpstr>Tiplines</vt:lpstr>
      <vt:lpstr>Party Patrols</vt:lpstr>
      <vt:lpstr>PowerPoint Presentation</vt:lpstr>
      <vt:lpstr>PowerPoint Presentation</vt:lpstr>
      <vt:lpstr>PowerPoint Presentation</vt:lpstr>
      <vt:lpstr>PowerPoint Presentation</vt:lpstr>
      <vt:lpstr>PowerPoint Presentation</vt:lpstr>
      <vt:lpstr>PowerPoint Presentation</vt:lpstr>
      <vt:lpstr>Creating a Social Marketing Campaign</vt:lpstr>
      <vt:lpstr>Target Audience</vt:lpstr>
      <vt:lpstr>Know your audience</vt:lpstr>
      <vt:lpstr>Example:  Truth Campaign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Policy Development Steps</vt:lpstr>
      <vt:lpstr>PowerPoint Presentation</vt:lpstr>
      <vt:lpstr>PowerPoint Presentation</vt:lpstr>
      <vt:lpstr>Step 1: Clearly state the problem (local condition) to be addressed</vt:lpstr>
      <vt:lpstr>PowerPoint Presentation</vt:lpstr>
      <vt:lpstr>PowerPoint Presentation</vt:lpstr>
      <vt:lpstr>PowerPoint Presentation</vt:lpstr>
      <vt:lpstr>PowerPoint Presentation</vt:lpstr>
      <vt:lpstr>PowerPoint Presentation</vt:lpstr>
      <vt:lpstr>PowerPoint Presentation</vt:lpstr>
      <vt:lpstr>Policy Development Steps</vt:lpstr>
      <vt:lpstr>Educating vs. Lobbying     What Organizations Need to Know</vt:lpstr>
      <vt:lpstr>PowerPoint Presentation</vt:lpstr>
      <vt:lpstr>Q:  What Is Lobbying?</vt:lpstr>
      <vt:lpstr>PowerPoint Presentation</vt:lpstr>
      <vt:lpstr>PowerPoint Presentation</vt:lpstr>
      <vt:lpstr>Building Coalition &amp; Community Capacity</vt:lpstr>
      <vt:lpstr>Readiness</vt:lpstr>
      <vt:lpstr>Resources</vt:lpstr>
      <vt:lpstr>Cultural Competence</vt:lpstr>
      <vt:lpstr>PowerPoint Presentation</vt:lpstr>
      <vt:lpst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Shavel</dc:creator>
  <cp:lastModifiedBy>Joyce, Patrick L.</cp:lastModifiedBy>
  <cp:revision>264</cp:revision>
  <cp:lastPrinted>2017-06-27T00:49:23Z</cp:lastPrinted>
  <dcterms:created xsi:type="dcterms:W3CDTF">2016-10-02T12:29:00Z</dcterms:created>
  <dcterms:modified xsi:type="dcterms:W3CDTF">2017-07-07T18:39:14Z</dcterms:modified>
</cp:coreProperties>
</file>